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1320" r:id="rId3"/>
    <p:sldId id="350" r:id="rId4"/>
    <p:sldId id="1256" r:id="rId5"/>
    <p:sldId id="1280" r:id="rId6"/>
    <p:sldId id="1266" r:id="rId7"/>
    <p:sldId id="1268" r:id="rId8"/>
    <p:sldId id="1271" r:id="rId9"/>
    <p:sldId id="1315" r:id="rId10"/>
    <p:sldId id="1277" r:id="rId11"/>
    <p:sldId id="1332" r:id="rId12"/>
    <p:sldId id="1333" r:id="rId13"/>
    <p:sldId id="1286" r:id="rId14"/>
    <p:sldId id="1289" r:id="rId15"/>
    <p:sldId id="1317" r:id="rId16"/>
    <p:sldId id="258" r:id="rId17"/>
    <p:sldId id="264" r:id="rId18"/>
    <p:sldId id="263" r:id="rId19"/>
    <p:sldId id="265" r:id="rId20"/>
    <p:sldId id="262" r:id="rId21"/>
    <p:sldId id="259" r:id="rId22"/>
    <p:sldId id="260" r:id="rId23"/>
    <p:sldId id="1318" r:id="rId24"/>
    <p:sldId id="1287" r:id="rId25"/>
    <p:sldId id="1335" r:id="rId26"/>
    <p:sldId id="1336" r:id="rId27"/>
    <p:sldId id="1337" r:id="rId28"/>
    <p:sldId id="1338" r:id="rId29"/>
    <p:sldId id="1339" r:id="rId30"/>
    <p:sldId id="1340" r:id="rId31"/>
    <p:sldId id="1347" r:id="rId32"/>
    <p:sldId id="1348" r:id="rId33"/>
    <p:sldId id="1341" r:id="rId34"/>
    <p:sldId id="1357" r:id="rId35"/>
    <p:sldId id="1358" r:id="rId36"/>
    <p:sldId id="1350" r:id="rId37"/>
    <p:sldId id="1351" r:id="rId38"/>
    <p:sldId id="1352" r:id="rId39"/>
    <p:sldId id="1342" r:id="rId40"/>
    <p:sldId id="1316" r:id="rId41"/>
    <p:sldId id="1312" r:id="rId42"/>
    <p:sldId id="1299" r:id="rId43"/>
    <p:sldId id="1313" r:id="rId44"/>
    <p:sldId id="1314" r:id="rId45"/>
    <p:sldId id="1353" r:id="rId46"/>
    <p:sldId id="1319" r:id="rId47"/>
    <p:sldId id="1354" r:id="rId48"/>
    <p:sldId id="1344" r:id="rId49"/>
    <p:sldId id="1345" r:id="rId50"/>
    <p:sldId id="1346" r:id="rId51"/>
    <p:sldId id="1303" r:id="rId52"/>
    <p:sldId id="1325" r:id="rId53"/>
    <p:sldId id="1305" r:id="rId54"/>
    <p:sldId id="1306" r:id="rId55"/>
    <p:sldId id="1326" r:id="rId56"/>
    <p:sldId id="1300" r:id="rId57"/>
    <p:sldId id="277" r:id="rId58"/>
    <p:sldId id="278" r:id="rId59"/>
    <p:sldId id="1301" r:id="rId60"/>
    <p:sldId id="1302" r:id="rId61"/>
    <p:sldId id="986" r:id="rId62"/>
    <p:sldId id="311" r:id="rId63"/>
    <p:sldId id="312" r:id="rId64"/>
    <p:sldId id="313" r:id="rId65"/>
    <p:sldId id="993" r:id="rId66"/>
    <p:sldId id="994" r:id="rId67"/>
    <p:sldId id="321" r:id="rId68"/>
    <p:sldId id="984" r:id="rId69"/>
    <p:sldId id="1356" r:id="rId70"/>
    <p:sldId id="1355" r:id="rId71"/>
    <p:sldId id="1296" r:id="rId72"/>
    <p:sldId id="1297" r:id="rId73"/>
    <p:sldId id="129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2698"/>
  </p:normalViewPr>
  <p:slideViewPr>
    <p:cSldViewPr snapToGrid="0" snapToObjects="1">
      <p:cViewPr varScale="1">
        <p:scale>
          <a:sx n="92" d="100"/>
          <a:sy n="92" d="100"/>
        </p:scale>
        <p:origin x="1880" y="192"/>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welfare program in Columbia</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65</a:t>
            </a:fld>
            <a:endParaRPr lang="en-US"/>
          </a:p>
        </p:txBody>
      </p:sp>
    </p:spTree>
    <p:extLst>
      <p:ext uri="{BB962C8B-B14F-4D97-AF65-F5344CB8AC3E}">
        <p14:creationId xmlns:p14="http://schemas.microsoft.com/office/powerpoint/2010/main" val="227169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72</a:t>
            </a:fld>
            <a:endParaRPr lang="en-US"/>
          </a:p>
        </p:txBody>
      </p:sp>
    </p:spTree>
    <p:extLst>
      <p:ext uri="{BB962C8B-B14F-4D97-AF65-F5344CB8AC3E}">
        <p14:creationId xmlns:p14="http://schemas.microsoft.com/office/powerpoint/2010/main" val="35345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73</a:t>
            </a:fld>
            <a:endParaRPr lang="en-US"/>
          </a:p>
        </p:txBody>
      </p:sp>
    </p:spTree>
    <p:extLst>
      <p:ext uri="{BB962C8B-B14F-4D97-AF65-F5344CB8AC3E}">
        <p14:creationId xmlns:p14="http://schemas.microsoft.com/office/powerpoint/2010/main" val="398525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18687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189107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38</a:t>
            </a:fld>
            <a:endParaRPr lang="en-US"/>
          </a:p>
        </p:txBody>
      </p:sp>
    </p:spTree>
    <p:extLst>
      <p:ext uri="{BB962C8B-B14F-4D97-AF65-F5344CB8AC3E}">
        <p14:creationId xmlns:p14="http://schemas.microsoft.com/office/powerpoint/2010/main" val="12503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245737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49</a:t>
            </a:fld>
            <a:endParaRPr lang="en-US"/>
          </a:p>
        </p:txBody>
      </p:sp>
    </p:spTree>
    <p:extLst>
      <p:ext uri="{BB962C8B-B14F-4D97-AF65-F5344CB8AC3E}">
        <p14:creationId xmlns:p14="http://schemas.microsoft.com/office/powerpoint/2010/main" val="316674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19424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11/18/22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en.wikipedia.org/wiki/Kernel_(image_process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en.wikipedia.org/wiki/Kernel_(image_process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en.wikipedia.org/wiki/Kernel_(image_process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en.wikipedia.org/wiki/Kernel_(image_process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png"/><Relationship Id="rId10" Type="http://schemas.openxmlformats.org/officeDocument/2006/relationships/image" Target="../media/image390.png"/><Relationship Id="rId4" Type="http://schemas.openxmlformats.org/officeDocument/2006/relationships/image" Target="../media/image320.png"/><Relationship Id="rId9" Type="http://schemas.openxmlformats.org/officeDocument/2006/relationships/image" Target="../media/image370.png"/></Relationships>
</file>

<file path=ppt/slides/_rels/slide49.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5" Type="http://schemas.openxmlformats.org/officeDocument/2006/relationships/image" Target="../media/image44.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png"/><Relationship Id="rId14" Type="http://schemas.openxmlformats.org/officeDocument/2006/relationships/image" Target="../media/image39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png"/><Relationship Id="rId14" Type="http://schemas.openxmlformats.org/officeDocument/2006/relationships/image" Target="../media/image390.png"/></Relationships>
</file>

<file path=ppt/slides/_rels/slide51.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508.06576.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6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Potential approaches:</a:t>
                </a:r>
              </a:p>
              <a:p>
                <a:pPr lvl="1"/>
                <a:r>
                  <a:rPr lang="en-US" dirty="0"/>
                  <a:t>Run it many times</a:t>
                </a:r>
              </a:p>
              <a:p>
                <a:pPr lvl="1"/>
                <a:r>
                  <a:rPr lang="en-US" dirty="0"/>
                  <a:t>Choose better initializations (the choice of initialization matters)</a:t>
                </a:r>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a:blip r:embed="rId2"/>
                <a:stretch>
                  <a:fillRect l="-1034" t="-2326"/>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58E6A-C0D3-BB47-878A-F34D51B66D1A}"/>
              </a:ext>
            </a:extLst>
          </p:cNvPr>
          <p:cNvPicPr>
            <a:picLocks noChangeAspect="1"/>
          </p:cNvPicPr>
          <p:nvPr/>
        </p:nvPicPr>
        <p:blipFill>
          <a:blip r:embed="rId2"/>
          <a:stretch>
            <a:fillRect/>
          </a:stretch>
        </p:blipFill>
        <p:spPr>
          <a:xfrm>
            <a:off x="1820824" y="2539370"/>
            <a:ext cx="5936566" cy="619224"/>
          </a:xfrm>
          <a:prstGeom prst="rect">
            <a:avLst/>
          </a:prstGeom>
        </p:spPr>
      </p:pic>
      <p:sp>
        <p:nvSpPr>
          <p:cNvPr id="2" name="Title 1">
            <a:extLst>
              <a:ext uri="{FF2B5EF4-FFF2-40B4-BE49-F238E27FC236}">
                <a16:creationId xmlns:a16="http://schemas.microsoft.com/office/drawing/2014/main" id="{BBE237EE-F6ED-714C-85F0-8C45A9F5071D}"/>
              </a:ext>
            </a:extLst>
          </p:cNvPr>
          <p:cNvSpPr>
            <a:spLocks noGrp="1"/>
          </p:cNvSpPr>
          <p:nvPr>
            <p:ph type="title"/>
          </p:nvPr>
        </p:nvSpPr>
        <p:spPr/>
        <p:txBody>
          <a:bodyPr/>
          <a:lstStyle/>
          <a:p>
            <a:r>
              <a:rPr lang="en-US" dirty="0"/>
              <a:t>Forward Propagation and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A130D-9631-474E-81A6-DFAE409078E2}"/>
                  </a:ext>
                </a:extLst>
              </p:cNvPr>
              <p:cNvSpPr>
                <a:spLocks noGrp="1"/>
              </p:cNvSpPr>
              <p:nvPr>
                <p:ph idx="1"/>
              </p:nvPr>
            </p:nvSpPr>
            <p:spPr>
              <a:xfrm>
                <a:off x="838200" y="1825624"/>
                <a:ext cx="10515600" cy="5032375"/>
              </a:xfrm>
            </p:spPr>
            <p:txBody>
              <a:bodyPr>
                <a:normAutofit fontScale="92500" lnSpcReduction="20000"/>
              </a:bodyPr>
              <a:lstStyle/>
              <a:p>
                <a:r>
                  <a:rPr lang="en-US" dirty="0"/>
                  <a:t>Evaluate </a:t>
                </a:r>
                <a14:m>
                  <m:oMath xmlns:m="http://schemas.openxmlformats.org/officeDocument/2006/math">
                    <m:r>
                      <a:rPr lang="en-US" b="0" i="1" smtClean="0">
                        <a:solidFill>
                          <a:schemeClr val="accent1"/>
                        </a:solidFill>
                        <a:latin typeface="Cambria Math" panose="02040503050406030204" pitchFamily="18" charset="0"/>
                      </a:rPr>
                      <m:t>h</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𝑥</m:t>
                        </m:r>
                      </m:e>
                    </m:acc>
                    <m:r>
                      <a:rPr lang="en-US" b="0" i="1" smtClean="0">
                        <a:solidFill>
                          <a:schemeClr val="accent1"/>
                        </a:solidFill>
                        <a:latin typeface="Cambria Math" panose="02040503050406030204" pitchFamily="18" charset="0"/>
                      </a:rPr>
                      <m:t>)</m:t>
                    </m:r>
                  </m:oMath>
                </a14:m>
                <a:r>
                  <a:rPr lang="en-US" dirty="0">
                    <a:solidFill>
                      <a:schemeClr val="accent1"/>
                    </a:solidFill>
                  </a:rPr>
                  <a:t> </a:t>
                </a:r>
                <a:r>
                  <a:rPr lang="en-US" dirty="0"/>
                  <a:t>given </a:t>
                </a:r>
                <a14:m>
                  <m:oMath xmlns:m="http://schemas.openxmlformats.org/officeDocument/2006/math">
                    <m:r>
                      <a:rPr lang="en-US" b="0" i="1" smtClean="0">
                        <a:solidFill>
                          <a:schemeClr val="accent1"/>
                        </a:solidFill>
                        <a:latin typeface="Cambria Math" panose="02040503050406030204" pitchFamily="18" charset="0"/>
                      </a:rPr>
                      <m:t>h</m:t>
                    </m:r>
                  </m:oMath>
                </a14:m>
                <a:r>
                  <a:rPr lang="zh-TW" altLang="en-US" dirty="0"/>
                  <a:t> </a:t>
                </a:r>
                <a:r>
                  <a:rPr lang="en-US" altLang="zh-TW" dirty="0"/>
                  <a:t>(characterized by </a:t>
                </a:r>
                <a14:m>
                  <m:oMath xmlns:m="http://schemas.openxmlformats.org/officeDocument/2006/math">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r>
                  <a:rPr lang="en-US" altLang="zh-TW" dirty="0"/>
                  <a:t>)</a:t>
                </a:r>
              </a:p>
              <a:p>
                <a:pPr lvl="1"/>
                <a:r>
                  <a:rPr lang="en-US" dirty="0"/>
                  <a:t>Forward propagation</a:t>
                </a:r>
              </a:p>
              <a:p>
                <a:pPr lvl="1"/>
                <a:endParaRPr lang="en-US" dirty="0"/>
              </a:p>
              <a:p>
                <a:pPr lvl="1"/>
                <a:endParaRPr lang="en-US" dirty="0"/>
              </a:p>
              <a:p>
                <a:r>
                  <a:rPr lang="en-US" dirty="0"/>
                  <a:t>Given </a:t>
                </a:r>
                <a14:m>
                  <m:oMath xmlns:m="http://schemas.openxmlformats.org/officeDocument/2006/math">
                    <m:r>
                      <a:rPr lang="en-US" i="1">
                        <a:solidFill>
                          <a:schemeClr val="accent1"/>
                        </a:solidFill>
                        <a:latin typeface="Cambria Math" charset="0"/>
                      </a:rPr>
                      <m:t>𝐷</m:t>
                    </m:r>
                  </m:oMath>
                </a14:m>
                <a:r>
                  <a:rPr lang="en-US" dirty="0"/>
                  <a:t>, learn the weights </a:t>
                </a:r>
                <a14:m>
                  <m:oMath xmlns:m="http://schemas.openxmlformats.org/officeDocument/2006/math">
                    <m:r>
                      <a:rPr lang="en-US" i="1" dirty="0">
                        <a:solidFill>
                          <a:schemeClr val="accent1"/>
                        </a:solidFill>
                        <a:latin typeface="Cambria Math" charset="0"/>
                      </a:rPr>
                      <m:t>𝑊</m:t>
                    </m:r>
                    <m:r>
                      <a:rPr lang="en-US" i="1" dirty="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endParaRPr lang="en-US" dirty="0">
                  <a:solidFill>
                    <a:schemeClr val="accent1"/>
                  </a:solidFill>
                </a:endParaRPr>
              </a:p>
              <a:p>
                <a:pPr lvl="1"/>
                <a:r>
                  <a:rPr lang="en-US" dirty="0"/>
                  <a:t>Backpropagation</a:t>
                </a:r>
              </a:p>
              <a:p>
                <a:pPr lvl="1"/>
                <a:r>
                  <a:rPr lang="en-US" dirty="0"/>
                  <a:t>Initialize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r>
                      <a:rPr lang="en-US" i="1">
                        <a:latin typeface="Cambria Math" charset="0"/>
                      </a:rPr>
                      <m:t> </m:t>
                    </m:r>
                  </m:oMath>
                </a14:m>
                <a:r>
                  <a:rPr lang="en-US" dirty="0"/>
                  <a:t>randomly</a:t>
                </a:r>
              </a:p>
              <a:p>
                <a:pPr lvl="1"/>
                <a:r>
                  <a:rPr lang="en-US" dirty="0"/>
                  <a:t>For </a:t>
                </a:r>
                <a14:m>
                  <m:oMath xmlns:m="http://schemas.openxmlformats.org/officeDocument/2006/math">
                    <m:r>
                      <a:rPr lang="en-US" i="1">
                        <a:solidFill>
                          <a:schemeClr val="accent1"/>
                        </a:solidFill>
                        <a:latin typeface="Cambria Math" charset="0"/>
                      </a:rPr>
                      <m:t>𝑡</m:t>
                    </m:r>
                    <m:r>
                      <a:rPr lang="en-US" i="1">
                        <a:solidFill>
                          <a:schemeClr val="accent1"/>
                        </a:solidFill>
                        <a:latin typeface="Cambria Math" charset="0"/>
                      </a:rPr>
                      <m:t>=1</m:t>
                    </m:r>
                  </m:oMath>
                </a14:m>
                <a:r>
                  <a:rPr lang="en-US" dirty="0"/>
                  <a:t> to </a:t>
                </a:r>
                <a14:m>
                  <m:oMath xmlns:m="http://schemas.openxmlformats.org/officeDocument/2006/math">
                    <m:r>
                      <a:rPr lang="en-US" i="1">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i="1">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𝑠</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r>
                      <a:rPr lang="en-US" sz="2400" i="1">
                        <a:solidFill>
                          <a:schemeClr val="accent1"/>
                        </a:solidFill>
                        <a:latin typeface="Cambria Math" charset="0"/>
                      </a:rPr>
                      <m:t>𝜂</m:t>
                    </m:r>
                    <m:sSubSup>
                      <m:sSubSupPr>
                        <m:ctrlPr>
                          <a:rPr lang="en-US" sz="2400" i="1">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(ℓ−1)</m:t>
                        </m:r>
                      </m:sup>
                    </m:sSubSup>
                  </m:oMath>
                </a14:m>
                <a:endParaRPr lang="en-US" sz="2400" dirty="0"/>
              </a:p>
              <a:p>
                <a:pPr lvl="1"/>
                <a:r>
                  <a:rPr lang="en-US" sz="2800" dirty="0"/>
                  <a:t>Return the weights</a:t>
                </a:r>
              </a:p>
              <a:p>
                <a:pPr lvl="2"/>
                <a:endParaRPr lang="en-US" dirty="0"/>
              </a:p>
            </p:txBody>
          </p:sp>
        </mc:Choice>
        <mc:Fallback xmlns="">
          <p:sp>
            <p:nvSpPr>
              <p:cNvPr id="3" name="Content Placeholder 2">
                <a:extLst>
                  <a:ext uri="{FF2B5EF4-FFF2-40B4-BE49-F238E27FC236}">
                    <a16:creationId xmlns:a16="http://schemas.microsoft.com/office/drawing/2014/main" id="{4D2A130D-9631-474E-81A6-DFAE40907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965" t="-251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6EBF043-4DB4-6942-B857-8AD2622437DD}"/>
              </a:ext>
            </a:extLst>
          </p:cNvPr>
          <p:cNvGrpSpPr/>
          <p:nvPr/>
        </p:nvGrpSpPr>
        <p:grpSpPr>
          <a:xfrm>
            <a:off x="7944427" y="1842351"/>
            <a:ext cx="4043103" cy="2459131"/>
            <a:chOff x="7179730" y="1825247"/>
            <a:chExt cx="4638348" cy="2821176"/>
          </a:xfrm>
        </p:grpSpPr>
        <p:grpSp>
          <p:nvGrpSpPr>
            <p:cNvPr id="6" name="Group 5">
              <a:extLst>
                <a:ext uri="{FF2B5EF4-FFF2-40B4-BE49-F238E27FC236}">
                  <a16:creationId xmlns:a16="http://schemas.microsoft.com/office/drawing/2014/main" id="{46250CB8-CB25-014F-89C0-B86DBAB09660}"/>
                </a:ext>
              </a:extLst>
            </p:cNvPr>
            <p:cNvGrpSpPr/>
            <p:nvPr/>
          </p:nvGrpSpPr>
          <p:grpSpPr>
            <a:xfrm>
              <a:off x="7179730" y="1825247"/>
              <a:ext cx="4622025" cy="2821176"/>
              <a:chOff x="-35994" y="4014385"/>
              <a:chExt cx="7589980" cy="4675831"/>
            </a:xfrm>
          </p:grpSpPr>
          <p:pic>
            <p:nvPicPr>
              <p:cNvPr id="8" name="Picture 7">
                <a:extLst>
                  <a:ext uri="{FF2B5EF4-FFF2-40B4-BE49-F238E27FC236}">
                    <a16:creationId xmlns:a16="http://schemas.microsoft.com/office/drawing/2014/main" id="{D32C696E-CE97-6949-B999-84FBDFB03D92}"/>
                  </a:ext>
                </a:extLst>
              </p:cNvPr>
              <p:cNvPicPr>
                <a:picLocks noChangeAspect="1"/>
              </p:cNvPicPr>
              <p:nvPr/>
            </p:nvPicPr>
            <p:blipFill>
              <a:blip r:embed="rId4"/>
              <a:stretch>
                <a:fillRect/>
              </a:stretch>
            </p:blipFill>
            <p:spPr>
              <a:xfrm>
                <a:off x="-35994" y="4684805"/>
                <a:ext cx="7264426" cy="4005411"/>
              </a:xfrm>
              <a:prstGeom prst="rect">
                <a:avLst/>
              </a:prstGeom>
            </p:spPr>
          </p:pic>
          <p:sp>
            <p:nvSpPr>
              <p:cNvPr id="9" name="Rounded Rectangle 8">
                <a:extLst>
                  <a:ext uri="{FF2B5EF4-FFF2-40B4-BE49-F238E27FC236}">
                    <a16:creationId xmlns:a16="http://schemas.microsoft.com/office/drawing/2014/main" id="{4558204B-766E-2D49-B9AB-BCBC5251A8E0}"/>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1596087-491E-5F4E-8B45-BC0372C41504}"/>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8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128-C9C0-984C-A750-5C3D116F809F}"/>
              </a:ext>
            </a:extLst>
          </p:cNvPr>
          <p:cNvSpPr>
            <a:spLocks noGrp="1"/>
          </p:cNvSpPr>
          <p:nvPr>
            <p:ph type="title"/>
          </p:nvPr>
        </p:nvSpPr>
        <p:spPr/>
        <p:txBody>
          <a:bodyPr/>
          <a:lstStyle/>
          <a:p>
            <a:r>
              <a:rPr lang="en-US" dirty="0"/>
              <a:t>Regularizations in Neural Networks</a:t>
            </a:r>
          </a:p>
        </p:txBody>
      </p:sp>
      <p:sp>
        <p:nvSpPr>
          <p:cNvPr id="3" name="Content Placeholder 2">
            <a:extLst>
              <a:ext uri="{FF2B5EF4-FFF2-40B4-BE49-F238E27FC236}">
                <a16:creationId xmlns:a16="http://schemas.microsoft.com/office/drawing/2014/main" id="{75CBF8C2-EF3D-7D4B-9FFD-C56E0E0C1DC1}"/>
              </a:ext>
            </a:extLst>
          </p:cNvPr>
          <p:cNvSpPr>
            <a:spLocks noGrp="1"/>
          </p:cNvSpPr>
          <p:nvPr>
            <p:ph idx="1"/>
          </p:nvPr>
        </p:nvSpPr>
        <p:spPr>
          <a:xfrm>
            <a:off x="838200" y="1825624"/>
            <a:ext cx="10515600" cy="4753595"/>
          </a:xfrm>
        </p:spPr>
        <p:txBody>
          <a:bodyPr>
            <a:normAutofit/>
          </a:bodyPr>
          <a:lstStyle/>
          <a:p>
            <a:r>
              <a:rPr lang="en-US" dirty="0"/>
              <a:t>Weight-based regularization</a:t>
            </a:r>
          </a:p>
          <a:p>
            <a:pPr marL="0" indent="0">
              <a:buNone/>
            </a:pPr>
            <a:endParaRPr lang="en-US" dirty="0"/>
          </a:p>
          <a:p>
            <a:r>
              <a:rPr lang="en-US" dirty="0"/>
              <a:t>Early stopping</a:t>
            </a:r>
          </a:p>
          <a:p>
            <a:endParaRPr lang="en-US" dirty="0"/>
          </a:p>
          <a:p>
            <a:endParaRPr lang="en-US" dirty="0"/>
          </a:p>
          <a:p>
            <a:r>
              <a:rPr lang="en-US" dirty="0"/>
              <a:t>Dropout</a:t>
            </a:r>
          </a:p>
          <a:p>
            <a:endParaRPr lang="en-US" dirty="0"/>
          </a:p>
          <a:p>
            <a:endParaRPr lang="en-US" dirty="0"/>
          </a:p>
          <a:p>
            <a:r>
              <a:rPr lang="en-US" dirty="0"/>
              <a:t>Adding noises </a:t>
            </a:r>
          </a:p>
        </p:txBody>
      </p:sp>
      <p:pic>
        <p:nvPicPr>
          <p:cNvPr id="4" name="Picture 3">
            <a:extLst>
              <a:ext uri="{FF2B5EF4-FFF2-40B4-BE49-F238E27FC236}">
                <a16:creationId xmlns:a16="http://schemas.microsoft.com/office/drawing/2014/main" id="{D5337768-B40D-204C-81A5-2CE62FF1F950}"/>
              </a:ext>
            </a:extLst>
          </p:cNvPr>
          <p:cNvPicPr>
            <a:picLocks noChangeAspect="1"/>
          </p:cNvPicPr>
          <p:nvPr/>
        </p:nvPicPr>
        <p:blipFill>
          <a:blip r:embed="rId3"/>
          <a:stretch>
            <a:fillRect/>
          </a:stretch>
        </p:blipFill>
        <p:spPr>
          <a:xfrm>
            <a:off x="3615953" y="2412865"/>
            <a:ext cx="1723054" cy="1313259"/>
          </a:xfrm>
          <a:prstGeom prst="rect">
            <a:avLst/>
          </a:prstGeom>
        </p:spPr>
      </p:pic>
      <p:pic>
        <p:nvPicPr>
          <p:cNvPr id="5" name="Picture 4">
            <a:extLst>
              <a:ext uri="{FF2B5EF4-FFF2-40B4-BE49-F238E27FC236}">
                <a16:creationId xmlns:a16="http://schemas.microsoft.com/office/drawing/2014/main" id="{E24A2C44-F119-AD4F-85A6-B16C30BE8853}"/>
              </a:ext>
            </a:extLst>
          </p:cNvPr>
          <p:cNvPicPr>
            <a:picLocks noChangeAspect="1"/>
          </p:cNvPicPr>
          <p:nvPr/>
        </p:nvPicPr>
        <p:blipFill>
          <a:blip r:embed="rId4"/>
          <a:stretch>
            <a:fillRect/>
          </a:stretch>
        </p:blipFill>
        <p:spPr>
          <a:xfrm>
            <a:off x="3615953" y="3861060"/>
            <a:ext cx="1368653" cy="1455046"/>
          </a:xfrm>
          <a:prstGeom prst="rect">
            <a:avLst/>
          </a:prstGeom>
        </p:spPr>
      </p:pic>
      <p:pic>
        <p:nvPicPr>
          <p:cNvPr id="6" name="Picture 5">
            <a:extLst>
              <a:ext uri="{FF2B5EF4-FFF2-40B4-BE49-F238E27FC236}">
                <a16:creationId xmlns:a16="http://schemas.microsoft.com/office/drawing/2014/main" id="{F668E0EF-E1CC-1D43-BB72-ACB03A4B34B2}"/>
              </a:ext>
            </a:extLst>
          </p:cNvPr>
          <p:cNvPicPr>
            <a:picLocks noChangeAspect="1"/>
          </p:cNvPicPr>
          <p:nvPr/>
        </p:nvPicPr>
        <p:blipFill>
          <a:blip r:embed="rId5"/>
          <a:stretch>
            <a:fillRect/>
          </a:stretch>
        </p:blipFill>
        <p:spPr>
          <a:xfrm>
            <a:off x="6988098" y="3726124"/>
            <a:ext cx="1405950" cy="1455046"/>
          </a:xfrm>
          <a:prstGeom prst="rect">
            <a:avLst/>
          </a:prstGeom>
        </p:spPr>
      </p:pic>
      <p:cxnSp>
        <p:nvCxnSpPr>
          <p:cNvPr id="7" name="Straight Arrow Connector 6">
            <a:extLst>
              <a:ext uri="{FF2B5EF4-FFF2-40B4-BE49-F238E27FC236}">
                <a16:creationId xmlns:a16="http://schemas.microsoft.com/office/drawing/2014/main" id="{2101C856-9461-C447-BEA7-A62DF86464B0}"/>
              </a:ext>
            </a:extLst>
          </p:cNvPr>
          <p:cNvCxnSpPr>
            <a:cxnSpLocks/>
          </p:cNvCxnSpPr>
          <p:nvPr/>
        </p:nvCxnSpPr>
        <p:spPr>
          <a:xfrm>
            <a:off x="5736683" y="4656726"/>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12">
            <a:extLst>
              <a:ext uri="{FF2B5EF4-FFF2-40B4-BE49-F238E27FC236}">
                <a16:creationId xmlns:a16="http://schemas.microsoft.com/office/drawing/2014/main" id="{A8F7BDD0-F8DF-6541-94A2-665EB535A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7989" y="5580950"/>
            <a:ext cx="1511983" cy="1133205"/>
          </a:xfrm>
          <a:prstGeom prst="rect">
            <a:avLst/>
          </a:prstGeom>
        </p:spPr>
      </p:pic>
      <p:pic>
        <p:nvPicPr>
          <p:cNvPr id="11" name="Picture 10">
            <a:extLst>
              <a:ext uri="{FF2B5EF4-FFF2-40B4-BE49-F238E27FC236}">
                <a16:creationId xmlns:a16="http://schemas.microsoft.com/office/drawing/2014/main" id="{BD75E083-A3DF-8849-9B86-D7FB4F998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6414" y="5255038"/>
            <a:ext cx="2017539" cy="1511563"/>
          </a:xfrm>
          <a:prstGeom prst="rect">
            <a:avLst/>
          </a:prstGeom>
        </p:spPr>
      </p:pic>
      <p:cxnSp>
        <p:nvCxnSpPr>
          <p:cNvPr id="13" name="Straight Arrow Connector 12">
            <a:extLst>
              <a:ext uri="{FF2B5EF4-FFF2-40B4-BE49-F238E27FC236}">
                <a16:creationId xmlns:a16="http://schemas.microsoft.com/office/drawing/2014/main" id="{E2672529-156A-7A41-9DBA-C256F8F0A157}"/>
              </a:ext>
            </a:extLst>
          </p:cNvPr>
          <p:cNvCxnSpPr>
            <a:cxnSpLocks/>
          </p:cNvCxnSpPr>
          <p:nvPr/>
        </p:nvCxnSpPr>
        <p:spPr>
          <a:xfrm>
            <a:off x="5736683" y="6199312"/>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6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p:txBody>
          <a:bodyPr/>
          <a:lstStyle/>
          <a:p>
            <a:r>
              <a:rPr lang="en-US" dirty="0"/>
              <a:t>Homework 5 is due Dec 2 (Friday)</a:t>
            </a:r>
          </a:p>
          <a:p>
            <a:endParaRPr lang="en-US" dirty="0"/>
          </a:p>
          <a:p>
            <a:r>
              <a:rPr lang="en-US" dirty="0"/>
              <a:t>Exam 2 will be on Dec 8 (Thursday)</a:t>
            </a:r>
          </a:p>
          <a:p>
            <a:pPr lvl="1"/>
            <a:r>
              <a:rPr lang="en-US" dirty="0"/>
              <a:t>Will focus on the topics in the second half of the semester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Dec 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a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a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sz="2600" dirty="0"/>
                  <a:t>How do we write a linear model with nonlinear transform</a:t>
                </a:r>
                <a:endParaRPr lang="en-US" sz="2600"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9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19929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 hierarchically</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D61044-49D1-7543-8309-0CE1D63716D7}"/>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98D61044-49D1-7543-8309-0CE1D63716D7}"/>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2"/>
                <a:stretch>
                  <a:fillRect l="-17647" r="-23529"/>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00638AC7-443E-E44D-B8CC-BBEE159AA5EE}"/>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spTree>
    <p:extLst>
      <p:ext uri="{BB962C8B-B14F-4D97-AF65-F5344CB8AC3E}">
        <p14:creationId xmlns:p14="http://schemas.microsoft.com/office/powerpoint/2010/main" val="229747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214026" y="2777434"/>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D3CD55-DC18-864D-A02E-EA653EF28D7B}"/>
                  </a:ext>
                </a:extLst>
              </p:cNvPr>
              <p:cNvSpPr txBox="1"/>
              <p:nvPr/>
            </p:nvSpPr>
            <p:spPr>
              <a:xfrm>
                <a:off x="3745826" y="5417518"/>
                <a:ext cx="4943733"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2" name="TextBox 11">
                <a:extLst>
                  <a:ext uri="{FF2B5EF4-FFF2-40B4-BE49-F238E27FC236}">
                    <a16:creationId xmlns:a16="http://schemas.microsoft.com/office/drawing/2014/main" id="{2FD3CD55-DC18-864D-A02E-EA653EF28D7B}"/>
                  </a:ext>
                </a:extLst>
              </p:cNvPr>
              <p:cNvSpPr txBox="1">
                <a:spLocks noRot="1" noChangeAspect="1" noMove="1" noResize="1" noEditPoints="1" noAdjustHandles="1" noChangeArrowheads="1" noChangeShapeType="1" noTextEdit="1"/>
              </p:cNvSpPr>
              <p:nvPr/>
            </p:nvSpPr>
            <p:spPr>
              <a:xfrm>
                <a:off x="3745826" y="5417518"/>
                <a:ext cx="4943733" cy="1231106"/>
              </a:xfrm>
              <a:prstGeom prst="rect">
                <a:avLst/>
              </a:prstGeom>
              <a:blipFill>
                <a:blip r:embed="rId4"/>
                <a:stretch>
                  <a:fillRect b="-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698B45-DA8A-2244-9827-A6D7E14414A5}"/>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8698B45-DA8A-2244-9827-A6D7E14414A5}"/>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4570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848742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1051C-1C13-7B4A-9C91-783996FA64B0}"/>
                  </a:ext>
                </a:extLst>
              </p:cNvPr>
              <p:cNvSpPr txBox="1"/>
              <p:nvPr/>
            </p:nvSpPr>
            <p:spPr>
              <a:xfrm>
                <a:off x="3623161" y="5472748"/>
                <a:ext cx="460013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F0D1051C-1C13-7B4A-9C91-783996FA64B0}"/>
                  </a:ext>
                </a:extLst>
              </p:cNvPr>
              <p:cNvSpPr txBox="1">
                <a:spLocks noRot="1" noChangeAspect="1" noMove="1" noResize="1" noEditPoints="1" noAdjustHandles="1" noChangeArrowheads="1" noChangeShapeType="1" noTextEdit="1"/>
              </p:cNvSpPr>
              <p:nvPr/>
            </p:nvSpPr>
            <p:spPr>
              <a:xfrm>
                <a:off x="3623161" y="5472748"/>
                <a:ext cx="4600138" cy="1231106"/>
              </a:xfrm>
              <a:prstGeom prst="rect">
                <a:avLst/>
              </a:prstGeom>
              <a:blipFill>
                <a:blip r:embed="rId4"/>
                <a:stretch>
                  <a:fillRect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216081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7D0B91-2922-5442-801B-F1804ED89A9B}"/>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417D0B91-2922-5442-801B-F1804ED89A9B}"/>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4"/>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107952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pic>
        <p:nvPicPr>
          <p:cNvPr id="3" name="Picture 2">
            <a:extLst>
              <a:ext uri="{FF2B5EF4-FFF2-40B4-BE49-F238E27FC236}">
                <a16:creationId xmlns:a16="http://schemas.microsoft.com/office/drawing/2014/main" id="{CE0C5ECC-6864-9283-1509-1A6B85FFC4AF}"/>
              </a:ext>
            </a:extLst>
          </p:cNvPr>
          <p:cNvPicPr>
            <a:picLocks noChangeAspect="1"/>
          </p:cNvPicPr>
          <p:nvPr/>
        </p:nvPicPr>
        <p:blipFill>
          <a:blip r:embed="rId5"/>
          <a:stretch>
            <a:fillRect/>
          </a:stretch>
        </p:blipFill>
        <p:spPr>
          <a:xfrm>
            <a:off x="2482372" y="2229173"/>
            <a:ext cx="1285218" cy="1123688"/>
          </a:xfrm>
          <a:prstGeom prst="rect">
            <a:avLst/>
          </a:prstGeom>
        </p:spPr>
      </p:pic>
      <p:pic>
        <p:nvPicPr>
          <p:cNvPr id="4" name="Picture 3">
            <a:extLst>
              <a:ext uri="{FF2B5EF4-FFF2-40B4-BE49-F238E27FC236}">
                <a16:creationId xmlns:a16="http://schemas.microsoft.com/office/drawing/2014/main" id="{F881FA84-F5D8-A441-4876-AA791306BA0C}"/>
              </a:ext>
            </a:extLst>
          </p:cNvPr>
          <p:cNvPicPr>
            <a:picLocks noChangeAspect="1"/>
          </p:cNvPicPr>
          <p:nvPr/>
        </p:nvPicPr>
        <p:blipFill>
          <a:blip r:embed="rId5"/>
          <a:stretch>
            <a:fillRect/>
          </a:stretch>
        </p:blipFill>
        <p:spPr>
          <a:xfrm>
            <a:off x="7507792" y="2082489"/>
            <a:ext cx="1481739" cy="1295510"/>
          </a:xfrm>
          <a:prstGeom prst="rect">
            <a:avLst/>
          </a:prstGeom>
        </p:spPr>
      </p:pic>
    </p:spTree>
    <p:extLst>
      <p:ext uri="{BB962C8B-B14F-4D97-AF65-F5344CB8AC3E}">
        <p14:creationId xmlns:p14="http://schemas.microsoft.com/office/powerpoint/2010/main" val="371920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spTree>
    <p:extLst>
      <p:ext uri="{BB962C8B-B14F-4D97-AF65-F5344CB8AC3E}">
        <p14:creationId xmlns:p14="http://schemas.microsoft.com/office/powerpoint/2010/main" val="24468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36206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241220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2526-7B74-FE40-B1F0-C9F10F068774}"/>
              </a:ext>
            </a:extLst>
          </p:cNvPr>
          <p:cNvSpPr>
            <a:spLocks noGrp="1"/>
          </p:cNvSpPr>
          <p:nvPr>
            <p:ph type="title"/>
          </p:nvPr>
        </p:nvSpPr>
        <p:spPr/>
        <p:txBody>
          <a:bodyPr/>
          <a:lstStyle/>
          <a:p>
            <a:r>
              <a:rPr lang="en-US" dirty="0"/>
              <a:t>Connection to Neural Networks</a:t>
            </a:r>
          </a:p>
        </p:txBody>
      </p:sp>
      <p:sp>
        <p:nvSpPr>
          <p:cNvPr id="3" name="Content Placeholder 2">
            <a:extLst>
              <a:ext uri="{FF2B5EF4-FFF2-40B4-BE49-F238E27FC236}">
                <a16:creationId xmlns:a16="http://schemas.microsoft.com/office/drawing/2014/main" id="{DACAEC68-B467-2749-85A1-63B0E94168A6}"/>
              </a:ext>
            </a:extLst>
          </p:cNvPr>
          <p:cNvSpPr>
            <a:spLocks noGrp="1"/>
          </p:cNvSpPr>
          <p:nvPr>
            <p:ph idx="1"/>
          </p:nvPr>
        </p:nvSpPr>
        <p:spPr>
          <a:xfrm>
            <a:off x="838199" y="1825625"/>
            <a:ext cx="11940730" cy="4351338"/>
          </a:xfrm>
        </p:spPr>
        <p:txBody>
          <a:bodyPr/>
          <a:lstStyle/>
          <a:p>
            <a:r>
              <a:rPr lang="en-US" dirty="0"/>
              <a:t>Convolutions can be represented by a network structure</a:t>
            </a:r>
          </a:p>
          <a:p>
            <a:pPr lvl="1"/>
            <a:r>
              <a:rPr lang="en-US" dirty="0"/>
              <a:t>Nodes in the previous layer are only connected to “adjacent” nodes in the next layer.</a:t>
            </a:r>
          </a:p>
          <a:p>
            <a:pPr lvl="1"/>
            <a:r>
              <a:rPr lang="en-US" dirty="0"/>
              <a:t>Many of the weights have the same value.</a:t>
            </a:r>
          </a:p>
        </p:txBody>
      </p:sp>
      <p:graphicFrame>
        <p:nvGraphicFramePr>
          <p:cNvPr id="4" name="Table 3">
            <a:extLst>
              <a:ext uri="{FF2B5EF4-FFF2-40B4-BE49-F238E27FC236}">
                <a16:creationId xmlns:a16="http://schemas.microsoft.com/office/drawing/2014/main" id="{6AF3F929-A19D-1546-8257-B9DB2B28082D}"/>
              </a:ext>
            </a:extLst>
          </p:cNvPr>
          <p:cNvGraphicFramePr>
            <a:graphicFrameLocks noGrp="1"/>
          </p:cNvGraphicFramePr>
          <p:nvPr/>
        </p:nvGraphicFramePr>
        <p:xfrm>
          <a:off x="1487306" y="3714096"/>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EAFD411-5D7A-5C4E-8D8B-5739E15E5D3A}"/>
              </a:ext>
            </a:extLst>
          </p:cNvPr>
          <p:cNvGraphicFramePr>
            <a:graphicFrameLocks noGrp="1"/>
          </p:cNvGraphicFramePr>
          <p:nvPr/>
        </p:nvGraphicFramePr>
        <p:xfrm>
          <a:off x="5259928" y="4332802"/>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20DCDF-13C3-9649-BD5F-5380D8B2F352}"/>
                  </a:ext>
                </a:extLst>
              </p:cNvPr>
              <p:cNvSpPr txBox="1"/>
              <p:nvPr/>
            </p:nvSpPr>
            <p:spPr>
              <a:xfrm>
                <a:off x="4522415" y="4879334"/>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8120DCDF-13C3-9649-BD5F-5380D8B2F352}"/>
                  </a:ext>
                </a:extLst>
              </p:cNvPr>
              <p:cNvSpPr txBox="1">
                <a:spLocks noRot="1" noChangeAspect="1" noMove="1" noResize="1" noEditPoints="1" noAdjustHandles="1" noChangeArrowheads="1" noChangeShapeType="1" noTextEdit="1"/>
              </p:cNvSpPr>
              <p:nvPr/>
            </p:nvSpPr>
            <p:spPr>
              <a:xfrm>
                <a:off x="4522415" y="4879334"/>
                <a:ext cx="209993" cy="369332"/>
              </a:xfrm>
              <a:prstGeom prst="rect">
                <a:avLst/>
              </a:prstGeom>
              <a:blipFill>
                <a:blip r:embed="rId3"/>
                <a:stretch>
                  <a:fillRect l="-23529" r="-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7857F8CB-FD8F-5443-B8DE-45485C253372}"/>
              </a:ext>
            </a:extLst>
          </p:cNvPr>
          <p:cNvGraphicFramePr>
            <a:graphicFrameLocks noGrp="1"/>
          </p:cNvGraphicFramePr>
          <p:nvPr/>
        </p:nvGraphicFramePr>
        <p:xfrm>
          <a:off x="8124856" y="4130526"/>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0ECB8-E7DA-0245-AE31-39DDB840B71A}"/>
                  </a:ext>
                </a:extLst>
              </p:cNvPr>
              <p:cNvSpPr txBox="1"/>
              <p:nvPr/>
            </p:nvSpPr>
            <p:spPr>
              <a:xfrm>
                <a:off x="7265629" y="4879334"/>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D3B0ECB8-E7DA-0245-AE31-39DDB840B71A}"/>
                  </a:ext>
                </a:extLst>
              </p:cNvPr>
              <p:cNvSpPr txBox="1">
                <a:spLocks noRot="1" noChangeAspect="1" noMove="1" noResize="1" noEditPoints="1" noAdjustHandles="1" noChangeArrowheads="1" noChangeShapeType="1" noTextEdit="1"/>
              </p:cNvSpPr>
              <p:nvPr/>
            </p:nvSpPr>
            <p:spPr>
              <a:xfrm>
                <a:off x="7265629" y="4879334"/>
                <a:ext cx="290143" cy="369332"/>
              </a:xfrm>
              <a:prstGeom prst="rect">
                <a:avLst/>
              </a:prstGeom>
              <a:blipFill>
                <a:blip r:embed="rId4"/>
                <a:stretch>
                  <a:fillRect l="-13043" r="-1304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DA40DE-686F-1146-8AC1-064D73688E86}"/>
              </a:ext>
            </a:extLst>
          </p:cNvPr>
          <p:cNvSpPr/>
          <p:nvPr/>
        </p:nvSpPr>
        <p:spPr>
          <a:xfrm>
            <a:off x="1460436" y="3685069"/>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9F61B4-030D-5C4A-9CF1-7F4A7F9B1B44}"/>
              </a:ext>
            </a:extLst>
          </p:cNvPr>
          <p:cNvSpPr/>
          <p:nvPr/>
        </p:nvSpPr>
        <p:spPr>
          <a:xfrm>
            <a:off x="8124856" y="4138431"/>
            <a:ext cx="453879" cy="4668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38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90A-5CC4-0A40-A22C-6E32B7D2C0E6}"/>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67DA4960-B1CE-7B46-894F-879705658F65}"/>
              </a:ext>
            </a:extLst>
          </p:cNvPr>
          <p:cNvSpPr>
            <a:spLocks noGrp="1"/>
          </p:cNvSpPr>
          <p:nvPr>
            <p:ph idx="1"/>
          </p:nvPr>
        </p:nvSpPr>
        <p:spPr>
          <a:xfrm>
            <a:off x="838200" y="1825625"/>
            <a:ext cx="10515600" cy="4857808"/>
          </a:xfrm>
        </p:spPr>
        <p:txBody>
          <a:bodyPr>
            <a:normAutofit/>
          </a:bodyPr>
          <a:lstStyle/>
          <a:p>
            <a:r>
              <a:rPr lang="en-US" dirty="0"/>
              <a:t>Commonly used in convolutional neural networks.</a:t>
            </a:r>
            <a:br>
              <a:rPr lang="en-US" sz="1200" dirty="0"/>
            </a:br>
            <a:br>
              <a:rPr lang="en-US" sz="1200" dirty="0"/>
            </a:br>
            <a:r>
              <a:rPr lang="en-US" dirty="0"/>
              <a:t>A subsampling / down-sampling process:</a:t>
            </a:r>
          </a:p>
          <a:p>
            <a:endParaRPr lang="en-US" sz="200" dirty="0"/>
          </a:p>
          <a:p>
            <a:pPr lvl="1"/>
            <a:r>
              <a:rPr lang="en-US" dirty="0"/>
              <a:t>Combines multiple adjacent nodes into a single node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Reduce the dimensionality of input. More robust to noise.</a:t>
            </a:r>
          </a:p>
        </p:txBody>
      </p:sp>
      <p:graphicFrame>
        <p:nvGraphicFramePr>
          <p:cNvPr id="4" name="Table 3">
            <a:extLst>
              <a:ext uri="{FF2B5EF4-FFF2-40B4-BE49-F238E27FC236}">
                <a16:creationId xmlns:a16="http://schemas.microsoft.com/office/drawing/2014/main" id="{D5E9E9E8-3D07-D145-8981-64FB384F5E98}"/>
              </a:ext>
            </a:extLst>
          </p:cNvPr>
          <p:cNvGraphicFramePr>
            <a:graphicFrameLocks noGrp="1"/>
          </p:cNvGraphicFramePr>
          <p:nvPr/>
        </p:nvGraphicFramePr>
        <p:xfrm>
          <a:off x="1831717" y="3549425"/>
          <a:ext cx="2267832" cy="2267832"/>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gridCol w="566958">
                  <a:extLst>
                    <a:ext uri="{9D8B030D-6E8A-4147-A177-3AD203B41FA5}">
                      <a16:colId xmlns:a16="http://schemas.microsoft.com/office/drawing/2014/main" val="3600192417"/>
                    </a:ext>
                  </a:extLst>
                </a:gridCol>
                <a:gridCol w="566958">
                  <a:extLst>
                    <a:ext uri="{9D8B030D-6E8A-4147-A177-3AD203B41FA5}">
                      <a16:colId xmlns:a16="http://schemas.microsoft.com/office/drawing/2014/main" val="4289658554"/>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334537353"/>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3</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4179063059"/>
                  </a:ext>
                </a:extLst>
              </a:tr>
              <a:tr h="566958">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966EE3-EEC5-2D45-AE01-DD654DEB4620}"/>
                  </a:ext>
                </a:extLst>
              </p:cNvPr>
              <p:cNvSpPr txBox="1"/>
              <p:nvPr/>
            </p:nvSpPr>
            <p:spPr>
              <a:xfrm>
                <a:off x="4570029" y="4170319"/>
                <a:ext cx="122180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ea typeface="Cambria Math" panose="02040503050406030204" pitchFamily="18" charset="0"/>
                        </a:rPr>
                        <m:t>𝑎𝑣𝑒𝑟𝑎𝑔𝑒</m:t>
                      </m:r>
                    </m:oMath>
                  </m:oMathPara>
                </a14:m>
                <a:endParaRPr lang="en-US" sz="2400" b="0" i="1" dirty="0">
                  <a:solidFill>
                    <a:schemeClr val="accent6"/>
                  </a:solidFill>
                  <a:latin typeface="Cambria Math" panose="02040503050406030204" pitchFamily="18" charset="0"/>
                  <a:ea typeface="Cambria Math" panose="02040503050406030204" pitchFamily="18" charset="0"/>
                </a:endParaRPr>
              </a:p>
              <a:p>
                <a:r>
                  <a:rPr lang="en-US" sz="2400" i="1" dirty="0">
                    <a:solidFill>
                      <a:schemeClr val="accent6"/>
                    </a:solidFill>
                    <a:latin typeface="Cambria Math" panose="02040503050406030204" pitchFamily="18" charset="0"/>
                    <a:ea typeface="Cambria Math" panose="02040503050406030204" pitchFamily="18" charset="0"/>
                  </a:rPr>
                  <a:t>pooling</a:t>
                </a:r>
              </a:p>
            </p:txBody>
          </p:sp>
        </mc:Choice>
        <mc:Fallback xmlns="">
          <p:sp>
            <p:nvSpPr>
              <p:cNvPr id="14" name="TextBox 13">
                <a:extLst>
                  <a:ext uri="{FF2B5EF4-FFF2-40B4-BE49-F238E27FC236}">
                    <a16:creationId xmlns:a16="http://schemas.microsoft.com/office/drawing/2014/main" id="{2C966EE3-EEC5-2D45-AE01-DD654DEB4620}"/>
                  </a:ext>
                </a:extLst>
              </p:cNvPr>
              <p:cNvSpPr txBox="1">
                <a:spLocks noRot="1" noChangeAspect="1" noMove="1" noResize="1" noEditPoints="1" noAdjustHandles="1" noChangeArrowheads="1" noChangeShapeType="1" noTextEdit="1"/>
              </p:cNvSpPr>
              <p:nvPr/>
            </p:nvSpPr>
            <p:spPr>
              <a:xfrm>
                <a:off x="4570029" y="4170319"/>
                <a:ext cx="1221809" cy="738664"/>
              </a:xfrm>
              <a:prstGeom prst="rect">
                <a:avLst/>
              </a:prstGeom>
              <a:blipFill>
                <a:blip r:embed="rId3"/>
                <a:stretch>
                  <a:fillRect l="-15464" r="-4124" b="-23729"/>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3F3D1A7-0EB3-8A40-92A9-551BEE491496}"/>
              </a:ext>
            </a:extLst>
          </p:cNvPr>
          <p:cNvGraphicFramePr>
            <a:graphicFrameLocks noGrp="1"/>
          </p:cNvGraphicFramePr>
          <p:nvPr/>
        </p:nvGraphicFramePr>
        <p:xfrm>
          <a:off x="6375785" y="3972693"/>
          <a:ext cx="1133916" cy="1133916"/>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3334537353"/>
                  </a:ext>
                </a:extLst>
              </a:tr>
            </a:tbl>
          </a:graphicData>
        </a:graphic>
      </p:graphicFrame>
    </p:spTree>
    <p:extLst>
      <p:ext uri="{BB962C8B-B14F-4D97-AF65-F5344CB8AC3E}">
        <p14:creationId xmlns:p14="http://schemas.microsoft.com/office/powerpoint/2010/main" val="9463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a:t>
            </a:r>
          </a:p>
          <a:p>
            <a:pPr lvl="1"/>
            <a:r>
              <a:rPr lang="en-US" dirty="0"/>
              <a:t>Particularly suitable for computer vision (images)</a:t>
            </a:r>
          </a:p>
          <a:p>
            <a:pPr lvl="1"/>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1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Another Example Network Structure </a:t>
            </a:r>
            <a:r>
              <a:rPr lang="en-US" sz="18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endParaRPr lang="en-US" dirty="0"/>
          </a:p>
          <a:p>
            <a:r>
              <a:rPr lang="en-US" dirty="0"/>
              <a:t>Improving gradient-based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2704"/>
            <a:ext cx="10515600" cy="2852737"/>
          </a:xfrm>
        </p:spPr>
        <p:txBody>
          <a:bodyPr/>
          <a:lstStyle/>
          <a:p>
            <a:r>
              <a:rPr lang="en-US" dirty="0"/>
              <a:t>Initialization</a:t>
            </a:r>
          </a:p>
        </p:txBody>
      </p:sp>
      <p:sp>
        <p:nvSpPr>
          <p:cNvPr id="3" name="Text Placeholder 2"/>
          <p:cNvSpPr>
            <a:spLocks noGrp="1"/>
          </p:cNvSpPr>
          <p:nvPr>
            <p:ph type="body" idx="1"/>
          </p:nvPr>
        </p:nvSpPr>
        <p:spPr/>
        <p:txBody>
          <a:bodyPr/>
          <a:lstStyle/>
          <a:p>
            <a:r>
              <a:rPr lang="en-US" dirty="0"/>
              <a:t>Why initialization matters in deep learning</a:t>
            </a:r>
          </a:p>
          <a:p>
            <a:pPr marL="342900" indent="-342900">
              <a:buFontTx/>
              <a:buChar char="-"/>
            </a:pPr>
            <a:r>
              <a:rPr lang="en-US" dirty="0"/>
              <a:t>Error is nonconvex in NN</a:t>
            </a:r>
          </a:p>
          <a:p>
            <a:pPr marL="342900" indent="-342900">
              <a:buFontTx/>
              <a:buChar char="-"/>
            </a:pPr>
            <a:r>
              <a:rPr lang="en-US" dirty="0"/>
              <a:t>Vanishing/exploding gradient problem</a:t>
            </a:r>
          </a:p>
        </p:txBody>
      </p:sp>
    </p:spTree>
    <p:extLst>
      <p:ext uri="{BB962C8B-B14F-4D97-AF65-F5344CB8AC3E}">
        <p14:creationId xmlns:p14="http://schemas.microsoft.com/office/powerpoint/2010/main" val="847034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Need to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different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939448"/>
          </a:xfrm>
        </p:spPr>
        <p:txBody>
          <a:bodyPr>
            <a:normAutofit/>
          </a:bodyPr>
          <a:lstStyle/>
          <a:p>
            <a:r>
              <a:rPr lang="en-US" dirty="0"/>
              <a:t>Initializing weights to all </a:t>
            </a:r>
            <a:r>
              <a:rPr lang="en-US" dirty="0">
                <a:solidFill>
                  <a:schemeClr val="accent1"/>
                </a:solidFill>
              </a:rPr>
              <a:t>0</a:t>
            </a:r>
            <a:r>
              <a:rPr lang="en-US" dirty="0"/>
              <a:t> is a bad idea</a:t>
            </a:r>
          </a:p>
          <a:p>
            <a:pPr lvl="1"/>
            <a:r>
              <a:rPr lang="en-US" dirty="0"/>
              <a:t>Q6b of HW1</a:t>
            </a:r>
          </a:p>
          <a:p>
            <a:pPr lvl="1"/>
            <a:r>
              <a:rPr lang="en-US" dirty="0">
                <a:solidFill>
                  <a:schemeClr val="bg1">
                    <a:lumMod val="75000"/>
                  </a:schemeClr>
                </a:solidFill>
              </a:rPr>
              <a:t>Hint: Look at the backpropagation formulation</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 that might be closer to the optimal</a:t>
            </a:r>
          </a:p>
          <a:p>
            <a:pPr lvl="1"/>
            <a:r>
              <a:rPr lang="en-US" dirty="0"/>
              <a:t>E.g., using autoencoder</a:t>
            </a:r>
          </a:p>
          <a:p>
            <a:pPr lvl="2"/>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286D2-C3FB-C244-8D7E-BA4D04F77DFD}"/>
                  </a:ext>
                </a:extLst>
              </p:cNvPr>
              <p:cNvSpPr txBox="1"/>
              <p:nvPr/>
            </p:nvSpPr>
            <p:spPr>
              <a:xfrm>
                <a:off x="6093482" y="4371464"/>
                <a:ext cx="6098518" cy="506870"/>
              </a:xfrm>
              <a:prstGeom prst="rect">
                <a:avLst/>
              </a:prstGeom>
              <a:noFill/>
            </p:spPr>
            <p:txBody>
              <a:bodyPr wrap="square">
                <a:spAutoFit/>
              </a:bodyPr>
              <a:lstStyle/>
              <a:p>
                <a:pPr lvl="1"/>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p:txBody>
          </p:sp>
        </mc:Choice>
        <mc:Fallback xmlns="">
          <p:sp>
            <p:nvSpPr>
              <p:cNvPr id="5" name="TextBox 4">
                <a:extLst>
                  <a:ext uri="{FF2B5EF4-FFF2-40B4-BE49-F238E27FC236}">
                    <a16:creationId xmlns:a16="http://schemas.microsoft.com/office/drawing/2014/main" id="{639286D2-C3FB-C244-8D7E-BA4D04F77DFD}"/>
                  </a:ext>
                </a:extLst>
              </p:cNvPr>
              <p:cNvSpPr txBox="1">
                <a:spLocks noRot="1" noChangeAspect="1" noMove="1" noResize="1" noEditPoints="1" noAdjustHandles="1" noChangeArrowheads="1" noChangeShapeType="1" noTextEdit="1"/>
              </p:cNvSpPr>
              <p:nvPr/>
            </p:nvSpPr>
            <p:spPr>
              <a:xfrm>
                <a:off x="6093482" y="4371464"/>
                <a:ext cx="6098518" cy="506870"/>
              </a:xfrm>
              <a:prstGeom prst="rect">
                <a:avLst/>
              </a:prstGeom>
              <a:blipFill>
                <a:blip r:embed="rId2"/>
                <a:stretch>
                  <a:fillRect t="-70000" b="-115000"/>
                </a:stretch>
              </a:blipFill>
            </p:spPr>
            <p:txBody>
              <a:bodyPr/>
              <a:lstStyle/>
              <a:p>
                <a:r>
                  <a:rPr lang="en-US">
                    <a:noFill/>
                  </a:rPr>
                  <a:t> </a:t>
                </a:r>
              </a:p>
            </p:txBody>
          </p:sp>
        </mc:Fallback>
      </mc:AlternateContent>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0"/>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A0F63D8-5310-A548-BEBB-94586AD8A2B5}"/>
              </a:ext>
            </a:extLst>
          </p:cNvPr>
          <p:cNvSpPr txBox="1"/>
          <p:nvPr/>
        </p:nvSpPr>
        <p:spPr>
          <a:xfrm>
            <a:off x="6650181" y="3203344"/>
            <a:ext cx="1617203" cy="707886"/>
          </a:xfrm>
          <a:prstGeom prst="rect">
            <a:avLst/>
          </a:prstGeom>
          <a:noFill/>
        </p:spPr>
        <p:txBody>
          <a:bodyPr wrap="square" rtlCol="0">
            <a:spAutoFit/>
          </a:bodyPr>
          <a:lstStyle/>
          <a:p>
            <a:r>
              <a:rPr lang="en-US" sz="4000" dirty="0"/>
              <a:t>……</a:t>
            </a:r>
          </a:p>
        </p:txBody>
      </p:sp>
      <p:sp>
        <p:nvSpPr>
          <p:cNvPr id="53" name="Rounded Rectangle 52">
            <a:extLst>
              <a:ext uri="{FF2B5EF4-FFF2-40B4-BE49-F238E27FC236}">
                <a16:creationId xmlns:a16="http://schemas.microsoft.com/office/drawing/2014/main" id="{EB2A2DEA-DB26-2542-9980-B45DB9AC81A0}"/>
              </a:ext>
            </a:extLst>
          </p:cNvPr>
          <p:cNvSpPr/>
          <p:nvPr/>
        </p:nvSpPr>
        <p:spPr>
          <a:xfrm>
            <a:off x="4942294" y="2126149"/>
            <a:ext cx="1327497" cy="2959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A6591F9-CFB1-6246-8D3A-3A468717374A}"/>
              </a:ext>
            </a:extLst>
          </p:cNvPr>
          <p:cNvSpPr txBox="1"/>
          <p:nvPr/>
        </p:nvSpPr>
        <p:spPr>
          <a:xfrm>
            <a:off x="4771448" y="5444499"/>
            <a:ext cx="6882590" cy="1323439"/>
          </a:xfrm>
          <a:prstGeom prst="rect">
            <a:avLst/>
          </a:prstGeom>
          <a:noFill/>
        </p:spPr>
        <p:txBody>
          <a:bodyPr wrap="none" rtlCol="0">
            <a:spAutoFit/>
          </a:bodyPr>
          <a:lstStyle/>
          <a:p>
            <a:r>
              <a:rPr lang="en-US" sz="2000" dirty="0"/>
              <a:t>The hidden layer can be considered as a feature transform.</a:t>
            </a:r>
            <a:br>
              <a:rPr lang="en-US" sz="2000" dirty="0"/>
            </a:br>
            <a:br>
              <a:rPr lang="en-US" sz="2000" dirty="0"/>
            </a:br>
            <a:r>
              <a:rPr lang="en-US" sz="2000" dirty="0"/>
              <a:t>Can we ensure this transformation contain as much information </a:t>
            </a:r>
            <a:br>
              <a:rPr lang="en-US" sz="2000" dirty="0"/>
            </a:br>
            <a:r>
              <a:rPr lang="en-US" sz="2000" dirty="0"/>
              <a:t>about the original input as possible?</a:t>
            </a:r>
          </a:p>
        </p:txBody>
      </p:sp>
    </p:spTree>
    <p:extLst>
      <p:ext uri="{BB962C8B-B14F-4D97-AF65-F5344CB8AC3E}">
        <p14:creationId xmlns:p14="http://schemas.microsoft.com/office/powerpoint/2010/main" val="36723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53CE7A-1561-A740-AF45-72BA62C9A364}"/>
                  </a:ext>
                </a:extLst>
              </p:cNvPr>
              <p:cNvSpPr txBox="1"/>
              <p:nvPr/>
            </p:nvSpPr>
            <p:spPr>
              <a:xfrm>
                <a:off x="3821080" y="6177295"/>
                <a:ext cx="3502754" cy="550022"/>
              </a:xfrm>
              <a:prstGeom prst="rect">
                <a:avLst/>
              </a:prstGeom>
              <a:noFill/>
            </p:spPr>
            <p:txBody>
              <a:bodyPr wrap="none" lIns="0" tIns="0" rIns="0" bIns="0" rtlCol="0">
                <a:spAutoFit/>
              </a:bodyPr>
              <a:lstStyle/>
              <a:p>
                <a:r>
                  <a:rPr lang="en-US" sz="2400" dirty="0">
                    <a:solidFill>
                      <a:schemeClr val="accent6"/>
                    </a:solidFill>
                  </a:rPr>
                  <a:t>Minimize error of </a:t>
                </a:r>
                <a14:m>
                  <m:oMath xmlns:m="http://schemas.openxmlformats.org/officeDocument/2006/math">
                    <m:d>
                      <m:dPr>
                        <m:begChr m:val="‖"/>
                        <m:endChr m:val="‖"/>
                        <m:ctrlPr>
                          <a:rPr lang="en-US" sz="2400" b="0" i="1" smtClean="0">
                            <a:solidFill>
                              <a:schemeClr val="accent6"/>
                            </a:solidFill>
                            <a:latin typeface="Cambria Math" panose="02040503050406030204" pitchFamily="18" charset="0"/>
                          </a:rPr>
                        </m:ctrlPr>
                      </m:dPr>
                      <m:e>
                        <m:acc>
                          <m:accPr>
                            <m:chr m:val="⃗"/>
                            <m:ctrlPr>
                              <a:rPr lang="en-US" sz="2400" i="1">
                                <a:solidFill>
                                  <a:schemeClr val="accent6"/>
                                </a:solidFill>
                                <a:latin typeface="Cambria Math" panose="02040503050406030204" pitchFamily="18" charset="0"/>
                              </a:rPr>
                            </m:ctrlPr>
                          </m:accPr>
                          <m:e>
                            <m:r>
                              <a:rPr lang="en-US" sz="2400" i="1">
                                <a:solidFill>
                                  <a:schemeClr val="accent6"/>
                                </a:solidFill>
                                <a:latin typeface="Cambria Math" panose="02040503050406030204" pitchFamily="18" charset="0"/>
                              </a:rPr>
                              <m:t>𝑥</m:t>
                            </m:r>
                          </m:e>
                        </m:acc>
                        <m:r>
                          <a:rPr lang="en-US" sz="2400" b="0" i="1" smtClean="0">
                            <a:solidFill>
                              <a:schemeClr val="accent6"/>
                            </a:solidFill>
                            <a:latin typeface="Cambria Math" panose="02040503050406030204" pitchFamily="18" charset="0"/>
                          </a:rPr>
                          <m:t>−</m:t>
                        </m:r>
                        <m:acc>
                          <m:accPr>
                            <m:chr m:val="⃗"/>
                            <m:ctrlPr>
                              <a:rPr lang="en-US" sz="2400" i="1">
                                <a:solidFill>
                                  <a:schemeClr val="accent6"/>
                                </a:solidFill>
                                <a:latin typeface="Cambria Math" panose="02040503050406030204" pitchFamily="18" charset="0"/>
                              </a:rPr>
                            </m:ctrlPr>
                          </m:accPr>
                          <m:e>
                            <m:sSup>
                              <m:sSupPr>
                                <m:ctrlPr>
                                  <a:rPr lang="en-US" sz="2400" b="0" i="1" smtClean="0">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𝐿</m:t>
                                </m:r>
                              </m:sup>
                            </m:sSup>
                          </m:e>
                        </m:acc>
                      </m:e>
                    </m:d>
                  </m:oMath>
                </a14:m>
                <a:endParaRPr lang="en-US" sz="2400" dirty="0">
                  <a:solidFill>
                    <a:schemeClr val="accent6"/>
                  </a:solidFill>
                </a:endParaRPr>
              </a:p>
            </p:txBody>
          </p:sp>
        </mc:Choice>
        <mc:Fallback xmlns="">
          <p:sp>
            <p:nvSpPr>
              <p:cNvPr id="52" name="TextBox 51">
                <a:extLst>
                  <a:ext uri="{FF2B5EF4-FFF2-40B4-BE49-F238E27FC236}">
                    <a16:creationId xmlns:a16="http://schemas.microsoft.com/office/drawing/2014/main" id="{0353CE7A-1561-A740-AF45-72BA62C9A364}"/>
                  </a:ext>
                </a:extLst>
              </p:cNvPr>
              <p:cNvSpPr txBox="1">
                <a:spLocks noRot="1" noChangeAspect="1" noMove="1" noResize="1" noEditPoints="1" noAdjustHandles="1" noChangeArrowheads="1" noChangeShapeType="1" noTextEdit="1"/>
              </p:cNvSpPr>
              <p:nvPr/>
            </p:nvSpPr>
            <p:spPr>
              <a:xfrm>
                <a:off x="3821080" y="6177295"/>
                <a:ext cx="3502754" cy="550022"/>
              </a:xfrm>
              <a:prstGeom prst="rect">
                <a:avLst/>
              </a:prstGeom>
              <a:blipFill>
                <a:blip r:embed="rId15"/>
                <a:stretch>
                  <a:fillRect l="-5054" t="-9091" b="-18182"/>
                </a:stretch>
              </a:blipFill>
            </p:spPr>
            <p:txBody>
              <a:bodyPr/>
              <a:lstStyle/>
              <a:p>
                <a:r>
                  <a:rPr lang="en-US">
                    <a:noFill/>
                  </a:rPr>
                  <a:t> </a:t>
                </a:r>
              </a:p>
            </p:txBody>
          </p:sp>
        </mc:Fallback>
      </mc:AlternateContent>
    </p:spTree>
    <p:extLst>
      <p:ext uri="{BB962C8B-B14F-4D97-AF65-F5344CB8AC3E}">
        <p14:creationId xmlns:p14="http://schemas.microsoft.com/office/powerpoint/2010/main" val="24107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C131082-1A1D-3542-B495-D43C0F3B48DC}"/>
              </a:ext>
            </a:extLst>
          </p:cNvPr>
          <p:cNvSpPr/>
          <p:nvPr/>
        </p:nvSpPr>
        <p:spPr>
          <a:xfrm>
            <a:off x="4921515" y="1869116"/>
            <a:ext cx="3519577" cy="4623759"/>
          </a:xfrm>
          <a:prstGeom prst="rect">
            <a:avLst/>
          </a:prstGeom>
          <a:solidFill>
            <a:schemeClr val="accent6">
              <a:lumMod val="20000"/>
              <a:lumOff val="80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91ADA439-D17F-8C49-89DC-D28B1794CDDF}"/>
              </a:ext>
            </a:extLst>
          </p:cNvPr>
          <p:cNvSpPr/>
          <p:nvPr/>
        </p:nvSpPr>
        <p:spPr>
          <a:xfrm>
            <a:off x="2600323" y="1514191"/>
            <a:ext cx="3519577" cy="4623759"/>
          </a:xfrm>
          <a:prstGeom prst="rect">
            <a:avLst/>
          </a:prstGeom>
          <a:solidFill>
            <a:schemeClr val="accent1">
              <a:tint val="65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4286A7D8-127B-C140-90CD-BD6A8147E48E}"/>
              </a:ext>
            </a:extLst>
          </p:cNvPr>
          <p:cNvSpPr txBox="1"/>
          <p:nvPr/>
        </p:nvSpPr>
        <p:spPr>
          <a:xfrm>
            <a:off x="3219991" y="619762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Encoder</a:t>
            </a:r>
          </a:p>
        </p:txBody>
      </p:sp>
      <p:sp>
        <p:nvSpPr>
          <p:cNvPr id="56" name="TextBox 55">
            <a:extLst>
              <a:ext uri="{FF2B5EF4-FFF2-40B4-BE49-F238E27FC236}">
                <a16:creationId xmlns:a16="http://schemas.microsoft.com/office/drawing/2014/main" id="{561AD769-2E97-0B4F-86C7-2758C144A305}"/>
              </a:ext>
            </a:extLst>
          </p:cNvPr>
          <p:cNvSpPr txBox="1"/>
          <p:nvPr/>
        </p:nvSpPr>
        <p:spPr>
          <a:xfrm>
            <a:off x="5936167" y="647743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Decoder</a:t>
            </a:r>
          </a:p>
        </p:txBody>
      </p:sp>
    </p:spTree>
    <p:extLst>
      <p:ext uri="{BB962C8B-B14F-4D97-AF65-F5344CB8AC3E}">
        <p14:creationId xmlns:p14="http://schemas.microsoft.com/office/powerpoint/2010/main" val="13045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5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endParaRPr lang="en-US" dirty="0"/>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5C03-EE53-DA46-807C-9596AB543B42}"/>
              </a:ext>
            </a:extLst>
          </p:cNvPr>
          <p:cNvSpPr>
            <a:spLocks noGrp="1"/>
          </p:cNvSpPr>
          <p:nvPr>
            <p:ph type="title"/>
          </p:nvPr>
        </p:nvSpPr>
        <p:spPr/>
        <p:txBody>
          <a:bodyPr/>
          <a:lstStyle/>
          <a:p>
            <a:r>
              <a:rPr lang="en-US" dirty="0"/>
              <a:t>Cool Stuffs for Deep Learning</a:t>
            </a:r>
          </a:p>
        </p:txBody>
      </p:sp>
      <p:sp>
        <p:nvSpPr>
          <p:cNvPr id="3" name="Text Placeholder 2">
            <a:extLst>
              <a:ext uri="{FF2B5EF4-FFF2-40B4-BE49-F238E27FC236}">
                <a16:creationId xmlns:a16="http://schemas.microsoft.com/office/drawing/2014/main" id="{BF4E13FC-92C5-2045-9261-868B35D210B2}"/>
              </a:ext>
            </a:extLst>
          </p:cNvPr>
          <p:cNvSpPr>
            <a:spLocks noGrp="1"/>
          </p:cNvSpPr>
          <p:nvPr>
            <p:ph type="body" idx="1"/>
          </p:nvPr>
        </p:nvSpPr>
        <p:spPr/>
        <p:txBody>
          <a:bodyPr/>
          <a:lstStyle/>
          <a:p>
            <a:r>
              <a:rPr lang="en-US" dirty="0"/>
              <a:t>[Safe to Skip for the exam]</a:t>
            </a:r>
          </a:p>
        </p:txBody>
      </p:sp>
    </p:spTree>
    <p:extLst>
      <p:ext uri="{BB962C8B-B14F-4D97-AF65-F5344CB8AC3E}">
        <p14:creationId xmlns:p14="http://schemas.microsoft.com/office/powerpoint/2010/main" val="845923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Nets (GAN)</a:t>
            </a:r>
          </a:p>
        </p:txBody>
      </p:sp>
      <p:sp>
        <p:nvSpPr>
          <p:cNvPr id="3" name="Content Placeholder 2"/>
          <p:cNvSpPr>
            <a:spLocks noGrp="1"/>
          </p:cNvSpPr>
          <p:nvPr>
            <p:ph idx="1"/>
          </p:nvPr>
        </p:nvSpPr>
        <p:spPr>
          <a:xfrm>
            <a:off x="838200" y="1825625"/>
            <a:ext cx="11353800" cy="4351338"/>
          </a:xfrm>
        </p:spPr>
        <p:txBody>
          <a:bodyPr/>
          <a:lstStyle/>
          <a:p>
            <a:r>
              <a:rPr lang="en-US" dirty="0"/>
              <a:t>A Competition: Generator vs Discriminator</a:t>
            </a:r>
          </a:p>
          <a:p>
            <a:pPr lvl="1"/>
            <a:r>
              <a:rPr lang="en-US" dirty="0"/>
              <a:t>Discriminator wants to correctly classify the images (true images or not)</a:t>
            </a:r>
          </a:p>
          <a:p>
            <a:pPr lvl="1"/>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1942790" y="3343801"/>
            <a:ext cx="8138301" cy="3149074"/>
          </a:xfrm>
          <a:prstGeom prst="rect">
            <a:avLst/>
          </a:prstGeom>
        </p:spPr>
      </p:pic>
      <p:sp>
        <p:nvSpPr>
          <p:cNvPr id="6" name="Rectangle 5">
            <a:extLst>
              <a:ext uri="{FF2B5EF4-FFF2-40B4-BE49-F238E27FC236}">
                <a16:creationId xmlns:a16="http://schemas.microsoft.com/office/drawing/2014/main" id="{AD324D8A-40CA-FF4D-B7CC-7E37979B07A3}"/>
              </a:ext>
            </a:extLst>
          </p:cNvPr>
          <p:cNvSpPr/>
          <p:nvPr/>
        </p:nvSpPr>
        <p:spPr>
          <a:xfrm>
            <a:off x="1620644" y="6014224"/>
            <a:ext cx="1806497" cy="646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98186-D761-4243-815B-97B47D737CA9}"/>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733333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8149" y="125998"/>
            <a:ext cx="8575702" cy="5748547"/>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AC0E-C7F7-4140-BB39-AE3BED5DF083}"/>
              </a:ext>
            </a:extLst>
          </p:cNvPr>
          <p:cNvSpPr>
            <a:spLocks noGrp="1"/>
          </p:cNvSpPr>
          <p:nvPr>
            <p:ph type="title"/>
          </p:nvPr>
        </p:nvSpPr>
        <p:spPr/>
        <p:txBody>
          <a:bodyPr/>
          <a:lstStyle/>
          <a:p>
            <a:r>
              <a:rPr lang="en-US" dirty="0"/>
              <a:t>Style Transfer </a:t>
            </a:r>
          </a:p>
        </p:txBody>
      </p:sp>
      <p:sp>
        <p:nvSpPr>
          <p:cNvPr id="3" name="Content Placeholder 2">
            <a:extLst>
              <a:ext uri="{FF2B5EF4-FFF2-40B4-BE49-F238E27FC236}">
                <a16:creationId xmlns:a16="http://schemas.microsoft.com/office/drawing/2014/main" id="{3D3019DD-9A4B-C64B-B5C4-8354FB6BF6B8}"/>
              </a:ext>
            </a:extLst>
          </p:cNvPr>
          <p:cNvSpPr>
            <a:spLocks noGrp="1"/>
          </p:cNvSpPr>
          <p:nvPr>
            <p:ph idx="1"/>
          </p:nvPr>
        </p:nvSpPr>
        <p:spPr>
          <a:xfrm>
            <a:off x="4401014" y="1825625"/>
            <a:ext cx="7627435" cy="4351338"/>
          </a:xfrm>
        </p:spPr>
        <p:txBody>
          <a:bodyPr>
            <a:normAutofit fontScale="92500"/>
          </a:bodyPr>
          <a:lstStyle/>
          <a:p>
            <a:r>
              <a:rPr lang="en-US" dirty="0"/>
              <a:t>Informal intuitions:</a:t>
            </a:r>
          </a:p>
          <a:p>
            <a:pPr lvl="1"/>
            <a:r>
              <a:rPr lang="en-US" dirty="0"/>
              <a:t>Recall that we can treat hidden layers as </a:t>
            </a:r>
            <a:r>
              <a:rPr lang="en-US" dirty="0">
                <a:solidFill>
                  <a:schemeClr val="accent2"/>
                </a:solidFill>
              </a:rPr>
              <a:t>feature transforms</a:t>
            </a:r>
          </a:p>
          <a:p>
            <a:pPr lvl="1">
              <a:lnSpc>
                <a:spcPct val="130000"/>
              </a:lnSpc>
            </a:pPr>
            <a:r>
              <a:rPr lang="en-US" dirty="0"/>
              <a:t>Deep learning is learning </a:t>
            </a:r>
            <a:r>
              <a:rPr lang="en-US" dirty="0">
                <a:solidFill>
                  <a:schemeClr val="accent2"/>
                </a:solidFill>
              </a:rPr>
              <a:t>representation</a:t>
            </a:r>
            <a:r>
              <a:rPr lang="en-US" dirty="0"/>
              <a:t> of data</a:t>
            </a:r>
          </a:p>
          <a:p>
            <a:pPr lvl="1">
              <a:lnSpc>
                <a:spcPct val="130000"/>
              </a:lnSpc>
            </a:pPr>
            <a:r>
              <a:rPr lang="en-US" dirty="0"/>
              <a:t>How to achieve style transfer:</a:t>
            </a:r>
          </a:p>
          <a:p>
            <a:pPr lvl="2">
              <a:lnSpc>
                <a:spcPct val="130000"/>
              </a:lnSpc>
            </a:pPr>
            <a:r>
              <a:rPr lang="en-US" dirty="0"/>
              <a:t>Learn a </a:t>
            </a:r>
            <a:r>
              <a:rPr lang="en-US" dirty="0">
                <a:solidFill>
                  <a:schemeClr val="accent2"/>
                </a:solidFill>
              </a:rPr>
              <a:t>content representation </a:t>
            </a:r>
            <a:r>
              <a:rPr lang="en-US" dirty="0"/>
              <a:t>for an image using hidden layers</a:t>
            </a:r>
          </a:p>
          <a:p>
            <a:pPr lvl="2">
              <a:lnSpc>
                <a:spcPct val="130000"/>
              </a:lnSpc>
            </a:pPr>
            <a:r>
              <a:rPr lang="en-US" dirty="0"/>
              <a:t>Learn a </a:t>
            </a:r>
            <a:r>
              <a:rPr lang="en-US" dirty="0">
                <a:solidFill>
                  <a:schemeClr val="accent2"/>
                </a:solidFill>
              </a:rPr>
              <a:t>style representation </a:t>
            </a:r>
            <a:r>
              <a:rPr lang="en-US" dirty="0"/>
              <a:t>for an image using hidden layers</a:t>
            </a:r>
          </a:p>
          <a:p>
            <a:pPr lvl="2">
              <a:lnSpc>
                <a:spcPct val="130000"/>
              </a:lnSpc>
            </a:pPr>
            <a:r>
              <a:rPr lang="en-US" dirty="0"/>
              <a:t>Compute an image that jointly minimizes the distance from the content image’s content representation and the style image’s style representation</a:t>
            </a:r>
          </a:p>
          <a:p>
            <a:pPr lvl="2">
              <a:lnSpc>
                <a:spcPct val="130000"/>
              </a:lnSpc>
            </a:pPr>
            <a:r>
              <a:rPr lang="en-US" dirty="0">
                <a:hlinkClick r:id="rId2"/>
              </a:rPr>
              <a:t>https://arxiv.org/pdf/1508.06576.pdf</a:t>
            </a:r>
            <a:endParaRPr lang="en-US" dirty="0"/>
          </a:p>
        </p:txBody>
      </p:sp>
      <p:pic>
        <p:nvPicPr>
          <p:cNvPr id="4" name="Picture 3" descr="A picture containing photo, different, showing, colorful&#10;&#10;Description automatically generated">
            <a:extLst>
              <a:ext uri="{FF2B5EF4-FFF2-40B4-BE49-F238E27FC236}">
                <a16:creationId xmlns:a16="http://schemas.microsoft.com/office/drawing/2014/main" id="{28BBA604-F048-4E44-878E-71CAA99F7D82}"/>
              </a:ext>
            </a:extLst>
          </p:cNvPr>
          <p:cNvPicPr>
            <a:picLocks noChangeAspect="1"/>
          </p:cNvPicPr>
          <p:nvPr/>
        </p:nvPicPr>
        <p:blipFill>
          <a:blip r:embed="rId3"/>
          <a:stretch>
            <a:fillRect/>
          </a:stretch>
        </p:blipFill>
        <p:spPr>
          <a:xfrm>
            <a:off x="501357" y="1825625"/>
            <a:ext cx="3765844" cy="4291560"/>
          </a:xfrm>
          <a:prstGeom prst="rect">
            <a:avLst/>
          </a:prstGeom>
        </p:spPr>
      </p:pic>
      <p:sp>
        <p:nvSpPr>
          <p:cNvPr id="5" name="TextBox 4">
            <a:extLst>
              <a:ext uri="{FF2B5EF4-FFF2-40B4-BE49-F238E27FC236}">
                <a16:creationId xmlns:a16="http://schemas.microsoft.com/office/drawing/2014/main" id="{B6F841B9-AF83-C24A-A167-302747D1A8C1}"/>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21640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91D-8447-534C-8A3C-3C0FE78DE4A7}"/>
              </a:ext>
            </a:extLst>
          </p:cNvPr>
          <p:cNvSpPr>
            <a:spLocks noGrp="1"/>
          </p:cNvSpPr>
          <p:nvPr>
            <p:ph type="title"/>
          </p:nvPr>
        </p:nvSpPr>
        <p:spPr/>
        <p:txBody>
          <a:bodyPr/>
          <a:lstStyle/>
          <a:p>
            <a:r>
              <a:rPr lang="en-US" dirty="0"/>
              <a:t>Machine Learning Life Cycle</a:t>
            </a:r>
          </a:p>
        </p:txBody>
      </p:sp>
      <p:sp>
        <p:nvSpPr>
          <p:cNvPr id="3" name="Text Placeholder 2">
            <a:extLst>
              <a:ext uri="{FF2B5EF4-FFF2-40B4-BE49-F238E27FC236}">
                <a16:creationId xmlns:a16="http://schemas.microsoft.com/office/drawing/2014/main" id="{20102B64-DEBF-9140-9F33-8D8DD40A09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2108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403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Tree>
    <p:extLst>
      <p:ext uri="{BB962C8B-B14F-4D97-AF65-F5344CB8AC3E}">
        <p14:creationId xmlns:p14="http://schemas.microsoft.com/office/powerpoint/2010/main" val="25838671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
        <p:nvSpPr>
          <p:cNvPr id="30" name="TextBox 29">
            <a:extLst>
              <a:ext uri="{FF2B5EF4-FFF2-40B4-BE49-F238E27FC236}">
                <a16:creationId xmlns:a16="http://schemas.microsoft.com/office/drawing/2014/main" id="{4D9EF7A6-66B5-8E4A-B269-4F244C89A29B}"/>
              </a:ext>
            </a:extLst>
          </p:cNvPr>
          <p:cNvSpPr txBox="1"/>
          <p:nvPr/>
        </p:nvSpPr>
        <p:spPr>
          <a:xfrm>
            <a:off x="7130175" y="113906"/>
            <a:ext cx="4956768" cy="1569660"/>
          </a:xfrm>
          <a:prstGeom prst="rect">
            <a:avLst/>
          </a:prstGeom>
          <a:noFill/>
        </p:spPr>
        <p:txBody>
          <a:bodyPr wrap="square" rtlCol="0">
            <a:spAutoFit/>
          </a:bodyPr>
          <a:lstStyle/>
          <a:p>
            <a:r>
              <a:rPr lang="en-US" sz="3200" b="1" dirty="0">
                <a:solidFill>
                  <a:srgbClr val="00B050"/>
                </a:solidFill>
              </a:rPr>
              <a:t>To have “positive” impacts, we need to be careful in every stage</a:t>
            </a:r>
          </a:p>
        </p:txBody>
      </p:sp>
    </p:spTree>
    <p:extLst>
      <p:ext uri="{BB962C8B-B14F-4D97-AF65-F5344CB8AC3E}">
        <p14:creationId xmlns:p14="http://schemas.microsoft.com/office/powerpoint/2010/main" val="108977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Forward Propagation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852707" y="3429000"/>
            <a:ext cx="2871450" cy="1770988"/>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742C-9B90-BF44-998A-7CE896085F00}"/>
              </a:ext>
            </a:extLst>
          </p:cNvPr>
          <p:cNvSpPr>
            <a:spLocks noGrp="1"/>
          </p:cNvSpPr>
          <p:nvPr>
            <p:ph type="title"/>
          </p:nvPr>
        </p:nvSpPr>
        <p:spPr/>
        <p:txBody>
          <a:bodyPr/>
          <a:lstStyle/>
          <a:p>
            <a:r>
              <a:rPr lang="en-US" dirty="0"/>
              <a:t>Strategic Classification</a:t>
            </a:r>
          </a:p>
        </p:txBody>
      </p:sp>
      <p:sp>
        <p:nvSpPr>
          <p:cNvPr id="3" name="Text Placeholder 2">
            <a:extLst>
              <a:ext uri="{FF2B5EF4-FFF2-40B4-BE49-F238E27FC236}">
                <a16:creationId xmlns:a16="http://schemas.microsoft.com/office/drawing/2014/main" id="{C0402465-6053-1642-93AF-97E8CEC585BB}"/>
              </a:ext>
            </a:extLst>
          </p:cNvPr>
          <p:cNvSpPr>
            <a:spLocks noGrp="1"/>
          </p:cNvSpPr>
          <p:nvPr>
            <p:ph type="body" idx="1"/>
          </p:nvPr>
        </p:nvSpPr>
        <p:spPr/>
        <p:txBody>
          <a:bodyPr/>
          <a:lstStyle/>
          <a:p>
            <a:r>
              <a:rPr lang="en-US" dirty="0"/>
              <a:t>Or more recently, people start to call it “performative prediction”</a:t>
            </a:r>
          </a:p>
        </p:txBody>
      </p:sp>
    </p:spTree>
    <p:extLst>
      <p:ext uri="{BB962C8B-B14F-4D97-AF65-F5344CB8AC3E}">
        <p14:creationId xmlns:p14="http://schemas.microsoft.com/office/powerpoint/2010/main" val="3322306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E59FA-3F0B-0046-9B86-DC1D829CB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4713" y="1895182"/>
            <a:ext cx="7027636" cy="2564196"/>
          </a:xfrm>
          <a:prstGeom prst="rect">
            <a:avLst/>
          </a:prstGeom>
        </p:spPr>
      </p:pic>
      <p:sp>
        <p:nvSpPr>
          <p:cNvPr id="2" name="Title 1">
            <a:extLst>
              <a:ext uri="{FF2B5EF4-FFF2-40B4-BE49-F238E27FC236}">
                <a16:creationId xmlns:a16="http://schemas.microsoft.com/office/drawing/2014/main" id="{56769D31-88FE-A84A-A91B-ACD38C92A800}"/>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79AFACC-75ED-3949-9289-4B2A1CE82088}"/>
              </a:ext>
            </a:extLst>
          </p:cNvPr>
          <p:cNvSpPr>
            <a:spLocks noGrp="1"/>
          </p:cNvSpPr>
          <p:nvPr>
            <p:ph idx="1"/>
          </p:nvPr>
        </p:nvSpPr>
        <p:spPr>
          <a:xfrm>
            <a:off x="838200" y="1825625"/>
            <a:ext cx="11166566" cy="5267506"/>
          </a:xfrm>
        </p:spPr>
        <p:txBody>
          <a:bodyPr>
            <a:normAutofit/>
          </a:bodyPr>
          <a:lstStyle/>
          <a:p>
            <a:r>
              <a:rPr lang="en-US" dirty="0"/>
              <a:t>Standard setup of (supervised) machine learning</a:t>
            </a:r>
          </a:p>
          <a:p>
            <a:endParaRPr lang="en-US" dirty="0"/>
          </a:p>
          <a:p>
            <a:endParaRPr lang="en-US" dirty="0"/>
          </a:p>
          <a:p>
            <a:endParaRPr lang="en-US" dirty="0"/>
          </a:p>
          <a:p>
            <a:pPr marL="0" indent="0">
              <a:buNone/>
            </a:pPr>
            <a:endParaRPr lang="en-US" dirty="0"/>
          </a:p>
          <a:p>
            <a:pPr lvl="1"/>
            <a:r>
              <a:rPr lang="en-US" dirty="0"/>
              <a:t>Finding patterns from the given training datasets</a:t>
            </a:r>
          </a:p>
          <a:p>
            <a:pPr lvl="1"/>
            <a:r>
              <a:rPr lang="en-US" dirty="0"/>
              <a:t>Use the pattern to make predictions on new testing data</a:t>
            </a:r>
          </a:p>
          <a:p>
            <a:endParaRPr lang="en-US" dirty="0"/>
          </a:p>
          <a:p>
            <a:r>
              <a:rPr lang="en-US" dirty="0"/>
              <a:t>Fundamental assumption:</a:t>
            </a:r>
          </a:p>
          <a:p>
            <a:pPr lvl="1"/>
            <a:r>
              <a:rPr lang="en-US" dirty="0"/>
              <a:t>Training and testing data points are </a:t>
            </a:r>
            <a:r>
              <a:rPr lang="en-US" dirty="0" err="1"/>
              <a:t>i.i.d</a:t>
            </a:r>
            <a:r>
              <a:rPr lang="en-US" dirty="0"/>
              <a:t>. drawn from the same distribution</a:t>
            </a:r>
          </a:p>
        </p:txBody>
      </p:sp>
    </p:spTree>
    <p:extLst>
      <p:ext uri="{BB962C8B-B14F-4D97-AF65-F5344CB8AC3E}">
        <p14:creationId xmlns:p14="http://schemas.microsoft.com/office/powerpoint/2010/main" val="222821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A521-55AA-9046-BF66-E4C08174EFAE}"/>
              </a:ext>
            </a:extLst>
          </p:cNvPr>
          <p:cNvSpPr>
            <a:spLocks noGrp="1"/>
          </p:cNvSpPr>
          <p:nvPr>
            <p:ph type="title"/>
          </p:nvPr>
        </p:nvSpPr>
        <p:spPr/>
        <p:txBody>
          <a:bodyPr/>
          <a:lstStyle/>
          <a:p>
            <a:r>
              <a:rPr lang="en-US" dirty="0"/>
              <a:t>Example: Spam Filter</a:t>
            </a:r>
          </a:p>
        </p:txBody>
      </p:sp>
      <p:pic>
        <p:nvPicPr>
          <p:cNvPr id="4" name="Picture 3">
            <a:extLst>
              <a:ext uri="{FF2B5EF4-FFF2-40B4-BE49-F238E27FC236}">
                <a16:creationId xmlns:a16="http://schemas.microsoft.com/office/drawing/2014/main" id="{288C0DB3-60D7-3643-A035-E9D1BDC74C05}"/>
              </a:ext>
            </a:extLst>
          </p:cNvPr>
          <p:cNvPicPr>
            <a:picLocks noChangeAspect="1"/>
          </p:cNvPicPr>
          <p:nvPr/>
        </p:nvPicPr>
        <p:blipFill>
          <a:blip r:embed="rId2"/>
          <a:stretch>
            <a:fillRect/>
          </a:stretch>
        </p:blipFill>
        <p:spPr>
          <a:xfrm>
            <a:off x="2736087" y="1962785"/>
            <a:ext cx="5745758" cy="4351338"/>
          </a:xfrm>
          <a:prstGeom prst="rect">
            <a:avLst/>
          </a:prstGeom>
        </p:spPr>
      </p:pic>
    </p:spTree>
    <p:extLst>
      <p:ext uri="{BB962C8B-B14F-4D97-AF65-F5344CB8AC3E}">
        <p14:creationId xmlns:p14="http://schemas.microsoft.com/office/powerpoint/2010/main" val="15281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Example: Spam Filter</a:t>
            </a:r>
          </a:p>
        </p:txBody>
      </p:sp>
      <p:pic>
        <p:nvPicPr>
          <p:cNvPr id="4" name="Picture 3">
            <a:extLst>
              <a:ext uri="{FF2B5EF4-FFF2-40B4-BE49-F238E27FC236}">
                <a16:creationId xmlns:a16="http://schemas.microsoft.com/office/drawing/2014/main" id="{EE118CF7-276A-C045-9275-ACDF1C9EFA3E}"/>
              </a:ext>
            </a:extLst>
          </p:cNvPr>
          <p:cNvPicPr>
            <a:picLocks noChangeAspect="1"/>
          </p:cNvPicPr>
          <p:nvPr/>
        </p:nvPicPr>
        <p:blipFill>
          <a:blip r:embed="rId2"/>
          <a:stretch>
            <a:fillRect/>
          </a:stretch>
        </p:blipFill>
        <p:spPr>
          <a:xfrm>
            <a:off x="2832030" y="1966595"/>
            <a:ext cx="5573406" cy="4446270"/>
          </a:xfrm>
          <a:prstGeom prst="rect">
            <a:avLst/>
          </a:prstGeom>
        </p:spPr>
      </p:pic>
    </p:spTree>
    <p:extLst>
      <p:ext uri="{BB962C8B-B14F-4D97-AF65-F5344CB8AC3E}">
        <p14:creationId xmlns:p14="http://schemas.microsoft.com/office/powerpoint/2010/main" val="3191054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Example: Spam Filter</a:t>
            </a:r>
          </a:p>
        </p:txBody>
      </p:sp>
      <p:pic>
        <p:nvPicPr>
          <p:cNvPr id="3" name="Picture 2">
            <a:extLst>
              <a:ext uri="{FF2B5EF4-FFF2-40B4-BE49-F238E27FC236}">
                <a16:creationId xmlns:a16="http://schemas.microsoft.com/office/drawing/2014/main" id="{197ABDF9-C3C9-2441-8E3D-45CB264FFA43}"/>
              </a:ext>
            </a:extLst>
          </p:cNvPr>
          <p:cNvPicPr>
            <a:picLocks noChangeAspect="1"/>
          </p:cNvPicPr>
          <p:nvPr/>
        </p:nvPicPr>
        <p:blipFill>
          <a:blip r:embed="rId2"/>
          <a:stretch>
            <a:fillRect/>
          </a:stretch>
        </p:blipFill>
        <p:spPr>
          <a:xfrm>
            <a:off x="2868930" y="1948751"/>
            <a:ext cx="5565429" cy="4257739"/>
          </a:xfrm>
          <a:prstGeom prst="rect">
            <a:avLst/>
          </a:prstGeom>
        </p:spPr>
      </p:pic>
    </p:spTree>
    <p:extLst>
      <p:ext uri="{BB962C8B-B14F-4D97-AF65-F5344CB8AC3E}">
        <p14:creationId xmlns:p14="http://schemas.microsoft.com/office/powerpoint/2010/main" val="4181384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5457-7A63-E148-9518-048038D610F5}"/>
              </a:ext>
            </a:extLst>
          </p:cNvPr>
          <p:cNvSpPr>
            <a:spLocks noGrp="1"/>
          </p:cNvSpPr>
          <p:nvPr>
            <p:ph type="title"/>
          </p:nvPr>
        </p:nvSpPr>
        <p:spPr/>
        <p:txBody>
          <a:bodyPr>
            <a:normAutofit/>
          </a:bodyPr>
          <a:lstStyle/>
          <a:p>
            <a:r>
              <a:rPr lang="en-US" dirty="0"/>
              <a:t>Social Program Eligibility </a:t>
            </a:r>
            <a:r>
              <a:rPr lang="en-US" sz="2400" dirty="0">
                <a:solidFill>
                  <a:schemeClr val="bg1">
                    <a:lumMod val="50000"/>
                  </a:schemeClr>
                </a:solidFill>
              </a:rPr>
              <a:t>[Camacho and Conover, 2012]</a:t>
            </a:r>
            <a:br>
              <a:rPr lang="en-US" dirty="0"/>
            </a:br>
            <a:endParaRPr lang="en-US" dirty="0"/>
          </a:p>
        </p:txBody>
      </p:sp>
      <p:pic>
        <p:nvPicPr>
          <p:cNvPr id="5" name="Picture 4">
            <a:extLst>
              <a:ext uri="{FF2B5EF4-FFF2-40B4-BE49-F238E27FC236}">
                <a16:creationId xmlns:a16="http://schemas.microsoft.com/office/drawing/2014/main" id="{C03F1FF3-686F-AB4F-8BDE-87E1ED27C28F}"/>
              </a:ext>
            </a:extLst>
          </p:cNvPr>
          <p:cNvPicPr>
            <a:picLocks noChangeAspect="1"/>
          </p:cNvPicPr>
          <p:nvPr/>
        </p:nvPicPr>
        <p:blipFill>
          <a:blip r:embed="rId3"/>
          <a:stretch>
            <a:fillRect/>
          </a:stretch>
        </p:blipFill>
        <p:spPr>
          <a:xfrm>
            <a:off x="1238106" y="1421613"/>
            <a:ext cx="4155739" cy="2629960"/>
          </a:xfrm>
          <a:prstGeom prst="rect">
            <a:avLst/>
          </a:prstGeom>
        </p:spPr>
      </p:pic>
      <p:pic>
        <p:nvPicPr>
          <p:cNvPr id="6" name="Picture 5">
            <a:extLst>
              <a:ext uri="{FF2B5EF4-FFF2-40B4-BE49-F238E27FC236}">
                <a16:creationId xmlns:a16="http://schemas.microsoft.com/office/drawing/2014/main" id="{6DED6FDD-55F6-0248-A1CD-D4A9777E5D66}"/>
              </a:ext>
            </a:extLst>
          </p:cNvPr>
          <p:cNvPicPr>
            <a:picLocks noChangeAspect="1"/>
          </p:cNvPicPr>
          <p:nvPr/>
        </p:nvPicPr>
        <p:blipFill>
          <a:blip r:embed="rId4"/>
          <a:stretch>
            <a:fillRect/>
          </a:stretch>
        </p:blipFill>
        <p:spPr>
          <a:xfrm>
            <a:off x="5690362" y="1351719"/>
            <a:ext cx="4235870" cy="2758242"/>
          </a:xfrm>
          <a:prstGeom prst="rect">
            <a:avLst/>
          </a:prstGeom>
        </p:spPr>
      </p:pic>
      <p:pic>
        <p:nvPicPr>
          <p:cNvPr id="7" name="Picture 6">
            <a:extLst>
              <a:ext uri="{FF2B5EF4-FFF2-40B4-BE49-F238E27FC236}">
                <a16:creationId xmlns:a16="http://schemas.microsoft.com/office/drawing/2014/main" id="{290DEECB-6211-A34D-9738-E90FE66DBA53}"/>
              </a:ext>
            </a:extLst>
          </p:cNvPr>
          <p:cNvPicPr>
            <a:picLocks noChangeAspect="1"/>
          </p:cNvPicPr>
          <p:nvPr/>
        </p:nvPicPr>
        <p:blipFill>
          <a:blip r:embed="rId5"/>
          <a:stretch>
            <a:fillRect/>
          </a:stretch>
        </p:blipFill>
        <p:spPr>
          <a:xfrm>
            <a:off x="1238105" y="4140623"/>
            <a:ext cx="4052351" cy="2681991"/>
          </a:xfrm>
          <a:prstGeom prst="rect">
            <a:avLst/>
          </a:prstGeom>
        </p:spPr>
      </p:pic>
      <p:pic>
        <p:nvPicPr>
          <p:cNvPr id="8" name="Picture 7">
            <a:extLst>
              <a:ext uri="{FF2B5EF4-FFF2-40B4-BE49-F238E27FC236}">
                <a16:creationId xmlns:a16="http://schemas.microsoft.com/office/drawing/2014/main" id="{677FB99E-C355-9A48-8609-DC5D914CF91E}"/>
              </a:ext>
            </a:extLst>
          </p:cNvPr>
          <p:cNvPicPr>
            <a:picLocks noChangeAspect="1"/>
          </p:cNvPicPr>
          <p:nvPr/>
        </p:nvPicPr>
        <p:blipFill>
          <a:blip r:embed="rId6"/>
          <a:stretch>
            <a:fillRect/>
          </a:stretch>
        </p:blipFill>
        <p:spPr>
          <a:xfrm>
            <a:off x="5690362" y="4037408"/>
            <a:ext cx="4299191" cy="2859367"/>
          </a:xfrm>
          <a:prstGeom prst="rect">
            <a:avLst/>
          </a:prstGeom>
        </p:spPr>
      </p:pic>
    </p:spTree>
    <p:extLst>
      <p:ext uri="{BB962C8B-B14F-4D97-AF65-F5344CB8AC3E}">
        <p14:creationId xmlns:p14="http://schemas.microsoft.com/office/powerpoint/2010/main" val="2681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7AEB01-4B75-5741-84AC-4F4B956669BC}"/>
              </a:ext>
            </a:extLst>
          </p:cNvPr>
          <p:cNvSpPr txBox="1">
            <a:spLocks/>
          </p:cNvSpPr>
          <p:nvPr/>
        </p:nvSpPr>
        <p:spPr>
          <a:xfrm>
            <a:off x="1845258" y="2647946"/>
            <a:ext cx="9403437" cy="2389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sz="3600" dirty="0"/>
              <a:t>Goodhart’s law: </a:t>
            </a:r>
          </a:p>
          <a:p>
            <a:pPr marL="0" indent="0">
              <a:lnSpc>
                <a:spcPct val="100000"/>
              </a:lnSpc>
              <a:spcBef>
                <a:spcPts val="0"/>
              </a:spcBef>
              <a:buFont typeface="Arial"/>
              <a:buNone/>
            </a:pPr>
            <a:r>
              <a:rPr lang="en-US" sz="3600" dirty="0"/>
              <a:t>“If a measure becomes the public’s goal, </a:t>
            </a:r>
            <a:br>
              <a:rPr lang="en-US" sz="3600" dirty="0"/>
            </a:br>
            <a:r>
              <a:rPr lang="en-US" sz="3600" dirty="0"/>
              <a:t>it is no longer a good measure.”</a:t>
            </a:r>
          </a:p>
          <a:p>
            <a:pPr marL="0" indent="0">
              <a:lnSpc>
                <a:spcPct val="100000"/>
              </a:lnSpc>
              <a:spcBef>
                <a:spcPts val="0"/>
              </a:spcBef>
              <a:buFontTx/>
              <a:buNone/>
              <a:defRPr/>
            </a:pPr>
            <a:endParaRPr lang="en-US" sz="3600" dirty="0"/>
          </a:p>
        </p:txBody>
      </p:sp>
    </p:spTree>
    <p:extLst>
      <p:ext uri="{BB962C8B-B14F-4D97-AF65-F5344CB8AC3E}">
        <p14:creationId xmlns:p14="http://schemas.microsoft.com/office/powerpoint/2010/main" val="1135839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lege Admission Factors - YouTube">
            <a:extLst>
              <a:ext uri="{FF2B5EF4-FFF2-40B4-BE49-F238E27FC236}">
                <a16:creationId xmlns:a16="http://schemas.microsoft.com/office/drawing/2014/main" id="{EAE58773-A129-5346-8002-C68A2253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429350"/>
            <a:ext cx="4846320" cy="2726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rld University Rankings explained | Times Higher Education (THE)">
            <a:extLst>
              <a:ext uri="{FF2B5EF4-FFF2-40B4-BE49-F238E27FC236}">
                <a16:creationId xmlns:a16="http://schemas.microsoft.com/office/drawing/2014/main" id="{9C025C84-FC6E-ED4B-86A7-2E9CB074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713" y="811983"/>
            <a:ext cx="6976287" cy="5234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216F53-5DE1-6F40-8D55-15DBAE6DA64D}"/>
              </a:ext>
            </a:extLst>
          </p:cNvPr>
          <p:cNvPicPr>
            <a:picLocks noChangeAspect="1"/>
          </p:cNvPicPr>
          <p:nvPr/>
        </p:nvPicPr>
        <p:blipFill>
          <a:blip r:embed="rId4"/>
          <a:stretch>
            <a:fillRect/>
          </a:stretch>
        </p:blipFill>
        <p:spPr>
          <a:xfrm>
            <a:off x="901369" y="4014293"/>
            <a:ext cx="3195983" cy="2414357"/>
          </a:xfrm>
          <a:prstGeom prst="rect">
            <a:avLst/>
          </a:prstGeom>
        </p:spPr>
      </p:pic>
    </p:spTree>
    <p:extLst>
      <p:ext uri="{BB962C8B-B14F-4D97-AF65-F5344CB8AC3E}">
        <p14:creationId xmlns:p14="http://schemas.microsoft.com/office/powerpoint/2010/main" val="1931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9B19-8F0D-3E46-AFAA-D4470F5AE015}"/>
              </a:ext>
            </a:extLst>
          </p:cNvPr>
          <p:cNvSpPr>
            <a:spLocks noGrp="1"/>
          </p:cNvSpPr>
          <p:nvPr>
            <p:ph type="title"/>
          </p:nvPr>
        </p:nvSpPr>
        <p:spPr/>
        <p:txBody>
          <a:bodyPr/>
          <a:lstStyle/>
          <a:p>
            <a:r>
              <a:rPr lang="en-US" dirty="0"/>
              <a:t>Strategic Classification</a:t>
            </a:r>
          </a:p>
        </p:txBody>
      </p:sp>
      <p:pic>
        <p:nvPicPr>
          <p:cNvPr id="5" name="Picture 4">
            <a:extLst>
              <a:ext uri="{FF2B5EF4-FFF2-40B4-BE49-F238E27FC236}">
                <a16:creationId xmlns:a16="http://schemas.microsoft.com/office/drawing/2014/main" id="{812E12FA-89D9-1343-A815-81BEFE0A33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9142" y="2140779"/>
            <a:ext cx="8274245" cy="3019050"/>
          </a:xfrm>
          <a:prstGeom prst="rect">
            <a:avLst/>
          </a:prstGeom>
        </p:spPr>
      </p:pic>
      <p:pic>
        <p:nvPicPr>
          <p:cNvPr id="6" name="Picture 5">
            <a:extLst>
              <a:ext uri="{FF2B5EF4-FFF2-40B4-BE49-F238E27FC236}">
                <a16:creationId xmlns:a16="http://schemas.microsoft.com/office/drawing/2014/main" id="{D9FE62D1-2F91-EB4B-B350-5D711EBC0B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905" y="2335056"/>
            <a:ext cx="1728025" cy="2666807"/>
          </a:xfrm>
          <a:prstGeom prst="rect">
            <a:avLst/>
          </a:prstGeom>
        </p:spPr>
      </p:pic>
      <p:sp>
        <p:nvSpPr>
          <p:cNvPr id="7" name="Curved Down Arrow 6">
            <a:extLst>
              <a:ext uri="{FF2B5EF4-FFF2-40B4-BE49-F238E27FC236}">
                <a16:creationId xmlns:a16="http://schemas.microsoft.com/office/drawing/2014/main" id="{5190BE8C-6E01-9949-A89B-7A34879A3914}"/>
              </a:ext>
            </a:extLst>
          </p:cNvPr>
          <p:cNvSpPr/>
          <p:nvPr/>
        </p:nvSpPr>
        <p:spPr>
          <a:xfrm rot="10800000">
            <a:off x="2158917" y="5209021"/>
            <a:ext cx="8006372" cy="874419"/>
          </a:xfrm>
          <a:prstGeom prst="curvedDownArrow">
            <a:avLst>
              <a:gd name="adj1" fmla="val 25000"/>
              <a:gd name="adj2" fmla="val 47026"/>
              <a:gd name="adj3" fmla="val 22798"/>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7392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87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FE7-455E-3C46-8AEA-7F75AD95E161}"/>
              </a:ext>
            </a:extLst>
          </p:cNvPr>
          <p:cNvSpPr>
            <a:spLocks noGrp="1"/>
          </p:cNvSpPr>
          <p:nvPr>
            <p:ph type="title"/>
          </p:nvPr>
        </p:nvSpPr>
        <p:spPr/>
        <p:txBody>
          <a:bodyPr/>
          <a:lstStyle/>
          <a:p>
            <a:r>
              <a:rPr lang="en-US" dirty="0"/>
              <a:t>A Quick Flashback to RBF</a:t>
            </a:r>
          </a:p>
        </p:txBody>
      </p:sp>
      <p:sp>
        <p:nvSpPr>
          <p:cNvPr id="3" name="Text Placeholder 2">
            <a:extLst>
              <a:ext uri="{FF2B5EF4-FFF2-40B4-BE49-F238E27FC236}">
                <a16:creationId xmlns:a16="http://schemas.microsoft.com/office/drawing/2014/main" id="{E6C4189B-7A10-2447-A3CE-7DC806689D9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136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RBF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a:xfrm>
                <a:off x="838200" y="1825625"/>
                <a:ext cx="10515600" cy="4667250"/>
              </a:xfrm>
            </p:spPr>
            <p:txBody>
              <a:bodyPr>
                <a:normAutofit lnSpcReduction="10000"/>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endParaRPr lang="en-US" dirty="0"/>
              </a:p>
              <a:p>
                <a:r>
                  <a:rPr lang="en-US" dirty="0"/>
                  <a:t>Connection to linear models</a:t>
                </a:r>
              </a:p>
              <a:p>
                <a:pPr lvl="1"/>
                <a:r>
                  <a:rPr lang="en-US" dirty="0"/>
                  <a:t>Parametric RBF is essentially linear model with nonlinear transformation</a:t>
                </a:r>
              </a:p>
              <a:p>
                <a:endParaRPr lang="en-US" dirty="0"/>
              </a:p>
              <a:p>
                <a:r>
                  <a:rPr lang="en-US" dirty="0"/>
                  <a:t>Connection to nearest neighbor</a:t>
                </a:r>
              </a:p>
              <a:p>
                <a:pPr lvl="1"/>
                <a:r>
                  <a:rPr lang="en-US" dirty="0"/>
                  <a:t>Radial Basis Function is defined by “similarity</a:t>
                </a:r>
              </a:p>
              <a:p>
                <a:pPr lvl="1"/>
                <a:r>
                  <a:rPr lang="en-US" dirty="0"/>
                  <a:t>A prediction for a point is based on the “similarity” of the points to be predicted and other points</a:t>
                </a:r>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12737"/>
                </a:stretch>
              </a:blipFill>
            </p:spPr>
            <p:txBody>
              <a:bodyPr/>
              <a:lstStyle/>
              <a:p>
                <a:r>
                  <a:rPr lang="en-US">
                    <a:noFill/>
                  </a:rPr>
                  <a:t> </a:t>
                </a:r>
              </a:p>
            </p:txBody>
          </p:sp>
        </mc:Fallback>
      </mc:AlternateContent>
    </p:spTree>
    <p:extLst>
      <p:ext uri="{BB962C8B-B14F-4D97-AF65-F5344CB8AC3E}">
        <p14:creationId xmlns:p14="http://schemas.microsoft.com/office/powerpoint/2010/main" val="3582132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SVM</a:t>
                </a:r>
              </a:p>
              <a:p>
                <a:pPr lvl="1"/>
                <a:r>
                  <a:rPr lang="en-US" sz="2800" dirty="0"/>
                  <a:t>Gaussian RBF Kernel: </a:t>
                </a:r>
                <a14:m>
                  <m:oMath xmlns:m="http://schemas.openxmlformats.org/officeDocument/2006/math">
                    <m:r>
                      <a:rPr lang="en-US" sz="2800" i="1" smtClean="0">
                        <a:solidFill>
                          <a:schemeClr val="accent1"/>
                        </a:solidFill>
                        <a:latin typeface="Cambria Math" charset="0"/>
                      </a:rPr>
                      <m:t>𝑔</m:t>
                    </m:r>
                    <m:d>
                      <m:dPr>
                        <m:ctrlPr>
                          <a:rPr lang="en-US" sz="2800" i="1">
                            <a:solidFill>
                              <a:schemeClr val="accent1"/>
                            </a:solidFill>
                            <a:latin typeface="Cambria Math" panose="02040503050406030204" pitchFamily="18" charset="0"/>
                          </a:rPr>
                        </m:ctrlPr>
                      </m:d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d>
                    <m:r>
                      <a:rPr lang="en-US" sz="2800" i="1">
                        <a:solidFill>
                          <a:schemeClr val="accent1"/>
                        </a:solidFill>
                        <a:latin typeface="Cambria Math" charset="0"/>
                      </a:rPr>
                      <m:t>=</m:t>
                    </m:r>
                    <m:r>
                      <a:rPr lang="en-US" sz="2800" i="1">
                        <a:solidFill>
                          <a:schemeClr val="accent1"/>
                        </a:solidFill>
                        <a:latin typeface="Cambria Math" charset="0"/>
                      </a:rPr>
                      <m:t>𝑠𝑖𝑔𝑛</m:t>
                    </m:r>
                    <m:d>
                      <m:dPr>
                        <m:ctrlPr>
                          <a:rPr lang="en-US" sz="2800" i="1">
                            <a:solidFill>
                              <a:schemeClr val="accent1"/>
                            </a:solidFill>
                            <a:latin typeface="Cambria Math" panose="02040503050406030204" pitchFamily="18" charset="0"/>
                          </a:rPr>
                        </m:ctrlPr>
                      </m:dPr>
                      <m:e>
                        <m:nary>
                          <m:naryPr>
                            <m:chr m:val="∑"/>
                            <m:limLoc m:val="subSup"/>
                            <m:supHide m:val="on"/>
                            <m:ctrlPr>
                              <a:rPr lang="en-US" sz="2800" i="1">
                                <a:solidFill>
                                  <a:schemeClr val="accent1"/>
                                </a:solidFill>
                                <a:latin typeface="Cambria Math" panose="02040503050406030204" pitchFamily="18" charset="0"/>
                              </a:rPr>
                            </m:ctrlPr>
                          </m:naryPr>
                          <m:sub>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charset="0"/>
                                  </a:rPr>
                                  <m:t>𝛼</m:t>
                                </m:r>
                              </m:e>
                              <m:sub>
                                <m:r>
                                  <a:rPr lang="en-US" sz="2800" i="1">
                                    <a:solidFill>
                                      <a:schemeClr val="accent2"/>
                                    </a:solidFill>
                                    <a:latin typeface="Cambria Math" charset="0"/>
                                  </a:rPr>
                                  <m:t>𝑛</m:t>
                                </m:r>
                              </m:sub>
                              <m:sup>
                                <m:r>
                                  <a:rPr lang="en-US" sz="2800" i="1">
                                    <a:solidFill>
                                      <a:schemeClr val="accent2"/>
                                    </a:solidFill>
                                    <a:latin typeface="Cambria Math" charset="0"/>
                                  </a:rPr>
                                  <m:t>∗</m:t>
                                </m:r>
                              </m:sup>
                            </m:sSubSup>
                            <m:r>
                              <a:rPr lang="en-US" sz="2800" i="1">
                                <a:solidFill>
                                  <a:schemeClr val="accent2"/>
                                </a:solidFill>
                                <a:latin typeface="Cambria Math" charset="0"/>
                              </a:rPr>
                              <m:t>&gt;0</m:t>
                            </m:r>
                          </m:sub>
                          <m:sup/>
                          <m:e>
                            <m:sSubSup>
                              <m:sSubSupPr>
                                <m:ctrlPr>
                                  <a:rPr lang="en-US" sz="2800" i="1">
                                    <a:solidFill>
                                      <a:schemeClr val="accent1"/>
                                    </a:solidFill>
                                    <a:latin typeface="Cambria Math" panose="02040503050406030204" pitchFamily="18" charset="0"/>
                                  </a:rPr>
                                </m:ctrlPr>
                              </m:sSubSupPr>
                              <m:e>
                                <m:r>
                                  <a:rPr lang="en-US" sz="2800" i="1">
                                    <a:solidFill>
                                      <a:schemeClr val="accent1"/>
                                    </a:solidFill>
                                    <a:latin typeface="Cambria Math" charset="0"/>
                                  </a:rPr>
                                  <m:t>𝛼</m:t>
                                </m:r>
                              </m:e>
                              <m:sub>
                                <m:r>
                                  <a:rPr lang="en-US" sz="2800" i="1">
                                    <a:solidFill>
                                      <a:schemeClr val="accent1"/>
                                    </a:solidFill>
                                    <a:latin typeface="Cambria Math" charset="0"/>
                                  </a:rPr>
                                  <m:t>𝑛</m:t>
                                </m:r>
                              </m:sub>
                              <m:sup>
                                <m:r>
                                  <a:rPr lang="en-US" sz="2800" i="1">
                                    <a:solidFill>
                                      <a:schemeClr val="accent1"/>
                                    </a:solidFill>
                                    <a:latin typeface="Cambria Math" charset="0"/>
                                  </a:rPr>
                                  <m:t>∗</m:t>
                                </m:r>
                              </m:sup>
                            </m:sSubSup>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charset="0"/>
                                  </a:rPr>
                                  <m:t>𝑦</m:t>
                                </m:r>
                              </m:e>
                              <m:sub>
                                <m:r>
                                  <a:rPr lang="en-US" sz="2800" i="1">
                                    <a:solidFill>
                                      <a:schemeClr val="accent1"/>
                                    </a:solidFill>
                                    <a:latin typeface="Cambria Math" charset="0"/>
                                  </a:rPr>
                                  <m:t>𝑛</m:t>
                                </m:r>
                              </m:sub>
                            </m:sSub>
                            <m:r>
                              <a:rPr lang="en-US" sz="2800" i="1">
                                <a:solidFill>
                                  <a:schemeClr val="accent1"/>
                                </a:solidFill>
                                <a:latin typeface="Cambria Math" charset="0"/>
                              </a:rPr>
                              <m:t>𝐾</m:t>
                            </m:r>
                            <m:r>
                              <a:rPr lang="en-US" sz="2800">
                                <a:solidFill>
                                  <a:schemeClr val="accent1"/>
                                </a:solidFill>
                                <a:latin typeface="Cambria Math" charset="0"/>
                              </a:rPr>
                              <m:t>(</m:t>
                            </m:r>
                            <m:sSub>
                              <m:sSubPr>
                                <m:ctrlPr>
                                  <a:rPr lang="en-US" sz="2800" i="1">
                                    <a:solidFill>
                                      <a:schemeClr val="accent1"/>
                                    </a:solidFill>
                                    <a:latin typeface="Cambria Math" panose="02040503050406030204" pitchFamily="18" charset="0"/>
                                  </a:rPr>
                                </m:ctrlPr>
                              </m:sSub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sub>
                                <m:r>
                                  <a:rPr lang="en-US" sz="2800" i="1">
                                    <a:solidFill>
                                      <a:schemeClr val="accent1"/>
                                    </a:solidFill>
                                    <a:latin typeface="Cambria Math" charset="0"/>
                                  </a:rPr>
                                  <m:t>𝑛</m:t>
                                </m:r>
                              </m:sub>
                            </m:sSub>
                            <m:r>
                              <a:rPr lang="en-US" sz="2800" i="1">
                                <a:solidFill>
                                  <a:schemeClr val="accent1"/>
                                </a:solidFill>
                                <a:latin typeface="Cambria Math" charset="0"/>
                              </a:rPr>
                              <m:t>,</m:t>
                            </m:r>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r>
                              <a:rPr lang="en-US" sz="2800" i="1">
                                <a:solidFill>
                                  <a:schemeClr val="accent1"/>
                                </a:solidFill>
                                <a:latin typeface="Cambria Math" charset="0"/>
                              </a:rPr>
                              <m:t>)</m:t>
                            </m:r>
                          </m:e>
                        </m:nary>
                        <m:r>
                          <a:rPr lang="en-US" sz="2800" i="1">
                            <a:solidFill>
                              <a:schemeClr val="accent1"/>
                            </a:solidFill>
                            <a:latin typeface="Cambria Math" charset="0"/>
                          </a:rPr>
                          <m:t>+</m:t>
                        </m:r>
                        <m:sSup>
                          <m:sSupPr>
                            <m:ctrlPr>
                              <a:rPr lang="en-US" sz="2800" i="1">
                                <a:solidFill>
                                  <a:schemeClr val="accent1"/>
                                </a:solidFill>
                                <a:latin typeface="Cambria Math" panose="02040503050406030204" pitchFamily="18" charset="0"/>
                              </a:rPr>
                            </m:ctrlPr>
                          </m:sSupPr>
                          <m:e>
                            <m:r>
                              <a:rPr lang="en-US" sz="2800" i="1">
                                <a:solidFill>
                                  <a:schemeClr val="accent1"/>
                                </a:solidFill>
                                <a:latin typeface="Cambria Math" charset="0"/>
                              </a:rPr>
                              <m:t>𝑏</m:t>
                            </m:r>
                          </m:e>
                          <m:sup>
                            <m:r>
                              <a:rPr lang="en-US" sz="2800" i="1">
                                <a:solidFill>
                                  <a:schemeClr val="accent1"/>
                                </a:solidFill>
                                <a:latin typeface="Cambria Math" charset="0"/>
                              </a:rPr>
                              <m:t>∗</m:t>
                            </m:r>
                          </m:sup>
                        </m:sSup>
                        <m:r>
                          <a:rPr lang="en-US" sz="2800" i="1">
                            <a:solidFill>
                              <a:schemeClr val="accent1"/>
                            </a:solidFill>
                            <a:latin typeface="Cambria Math" panose="02040503050406030204" pitchFamily="18" charset="0"/>
                          </a:rPr>
                          <m:t>))</m:t>
                        </m:r>
                      </m:e>
                    </m:d>
                  </m:oMath>
                </a14:m>
                <a:endParaRPr lang="en-US" sz="2800" i="1" dirty="0">
                  <a:solidFill>
                    <a:schemeClr val="accent1"/>
                  </a:solidFill>
                  <a:latin typeface="Cambria Math" panose="02040503050406030204" pitchFamily="18" charset="0"/>
                </a:endParaRPr>
              </a:p>
              <a:p>
                <a:pPr lvl="1"/>
                <a:r>
                  <a:rPr lang="en-US" sz="2800" dirty="0"/>
                  <a:t>Use </a:t>
                </a:r>
                <a:r>
                  <a:rPr lang="en-US" sz="2800" dirty="0">
                    <a:solidFill>
                      <a:schemeClr val="accent2"/>
                    </a:solidFill>
                  </a:rPr>
                  <a:t>c</a:t>
                </a:r>
                <a:r>
                  <a:rPr lang="en-US" sz="2400" dirty="0">
                    <a:solidFill>
                      <a:schemeClr val="accent2"/>
                    </a:solidFill>
                  </a:rPr>
                  <a:t>luster centers </a:t>
                </a:r>
                <a:r>
                  <a:rPr lang="en-US" sz="2400" dirty="0"/>
                  <a:t>or </a:t>
                </a:r>
                <a:r>
                  <a:rPr lang="en-US" sz="2400" dirty="0">
                    <a:solidFill>
                      <a:schemeClr val="accent2"/>
                    </a:solidFill>
                  </a:rPr>
                  <a:t>support vectors </a:t>
                </a:r>
                <a:r>
                  <a:rPr lang="en-US" sz="2400" dirty="0"/>
                  <a:t>to characterize a hypothesis</a:t>
                </a: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91DAF3-93C0-D647-B0DE-4FC2391FB5F3}"/>
              </a:ext>
            </a:extLst>
          </p:cNvPr>
          <p:cNvPicPr>
            <a:picLocks noChangeAspect="1"/>
          </p:cNvPicPr>
          <p:nvPr/>
        </p:nvPicPr>
        <p:blipFill>
          <a:blip r:embed="rId4"/>
          <a:stretch>
            <a:fillRect/>
          </a:stretch>
        </p:blipFill>
        <p:spPr>
          <a:xfrm>
            <a:off x="2899832" y="4599782"/>
            <a:ext cx="2667000" cy="2146300"/>
          </a:xfrm>
          <a:prstGeom prst="rect">
            <a:avLst/>
          </a:prstGeom>
          <a:ln>
            <a:solidFill>
              <a:schemeClr val="tx1"/>
            </a:solidFill>
          </a:ln>
        </p:spPr>
      </p:pic>
      <p:pic>
        <p:nvPicPr>
          <p:cNvPr id="5" name="Picture 4">
            <a:extLst>
              <a:ext uri="{FF2B5EF4-FFF2-40B4-BE49-F238E27FC236}">
                <a16:creationId xmlns:a16="http://schemas.microsoft.com/office/drawing/2014/main" id="{534A58D1-3786-E142-A5EC-3CBD2A6FDA92}"/>
              </a:ext>
            </a:extLst>
          </p:cNvPr>
          <p:cNvPicPr>
            <a:picLocks noChangeAspect="1"/>
          </p:cNvPicPr>
          <p:nvPr/>
        </p:nvPicPr>
        <p:blipFill>
          <a:blip r:embed="rId5"/>
          <a:stretch>
            <a:fillRect/>
          </a:stretch>
        </p:blipFill>
        <p:spPr>
          <a:xfrm>
            <a:off x="7120466" y="4602164"/>
            <a:ext cx="2679700" cy="2184400"/>
          </a:xfrm>
          <a:prstGeom prst="rect">
            <a:avLst/>
          </a:prstGeom>
          <a:ln>
            <a:solidFill>
              <a:schemeClr val="tx1"/>
            </a:solidFill>
          </a:ln>
        </p:spPr>
      </p:pic>
      <p:sp>
        <p:nvSpPr>
          <p:cNvPr id="6" name="TextBox 5">
            <a:extLst>
              <a:ext uri="{FF2B5EF4-FFF2-40B4-BE49-F238E27FC236}">
                <a16:creationId xmlns:a16="http://schemas.microsoft.com/office/drawing/2014/main" id="{56678BCA-C217-714A-A17B-939E51D7086D}"/>
              </a:ext>
            </a:extLst>
          </p:cNvPr>
          <p:cNvSpPr txBox="1"/>
          <p:nvPr/>
        </p:nvSpPr>
        <p:spPr>
          <a:xfrm>
            <a:off x="1862667" y="5584360"/>
            <a:ext cx="819455" cy="584775"/>
          </a:xfrm>
          <a:prstGeom prst="rect">
            <a:avLst/>
          </a:prstGeom>
          <a:noFill/>
        </p:spPr>
        <p:txBody>
          <a:bodyPr wrap="none" rtlCol="0">
            <a:spAutoFit/>
          </a:bodyPr>
          <a:lstStyle/>
          <a:p>
            <a:r>
              <a:rPr lang="en-US" sz="3200" dirty="0"/>
              <a:t>RBF</a:t>
            </a:r>
          </a:p>
        </p:txBody>
      </p:sp>
      <p:sp>
        <p:nvSpPr>
          <p:cNvPr id="7" name="TextBox 6">
            <a:extLst>
              <a:ext uri="{FF2B5EF4-FFF2-40B4-BE49-F238E27FC236}">
                <a16:creationId xmlns:a16="http://schemas.microsoft.com/office/drawing/2014/main" id="{46FC7C32-B473-E445-94EE-27170BAB01AC}"/>
              </a:ext>
            </a:extLst>
          </p:cNvPr>
          <p:cNvSpPr txBox="1"/>
          <p:nvPr/>
        </p:nvSpPr>
        <p:spPr>
          <a:xfrm>
            <a:off x="6096000" y="5380544"/>
            <a:ext cx="954492" cy="584775"/>
          </a:xfrm>
          <a:prstGeom prst="rect">
            <a:avLst/>
          </a:prstGeom>
          <a:noFill/>
        </p:spPr>
        <p:txBody>
          <a:bodyPr wrap="none" rtlCol="0">
            <a:spAutoFit/>
          </a:bodyPr>
          <a:lstStyle/>
          <a:p>
            <a:r>
              <a:rPr lang="en-US" sz="3200" dirty="0"/>
              <a:t>SVM</a:t>
            </a:r>
          </a:p>
        </p:txBody>
      </p:sp>
    </p:spTree>
    <p:extLst>
      <p:ext uri="{BB962C8B-B14F-4D97-AF65-F5344CB8AC3E}">
        <p14:creationId xmlns:p14="http://schemas.microsoft.com/office/powerpoint/2010/main" val="1086314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Neural Network</a:t>
                </a:r>
              </a:p>
              <a:p>
                <a:pPr lvl="1"/>
                <a:r>
                  <a:rPr lang="en-US" sz="2800" dirty="0"/>
                  <a:t>RBF can be graphically presented:</a:t>
                </a:r>
              </a:p>
              <a:p>
                <a:pPr lvl="1"/>
                <a:r>
                  <a:rPr lang="en-US" sz="2800" dirty="0">
                    <a:solidFill>
                      <a:schemeClr val="bg1">
                        <a:lumMod val="50000"/>
                      </a:schemeClr>
                    </a:solidFill>
                  </a:rPr>
                  <a:t>(Similar to SVM, it’s a single-hidden layer NN)</a:t>
                </a:r>
                <a:endParaRPr lang="en-US" sz="2400" dirty="0">
                  <a:solidFill>
                    <a:schemeClr val="bg1">
                      <a:lumMod val="50000"/>
                    </a:schemeClr>
                  </a:solidFill>
                </a:endParaRP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8904C01-983B-9745-8D9C-310AB45AE5D0}"/>
              </a:ext>
            </a:extLst>
          </p:cNvPr>
          <p:cNvPicPr>
            <a:picLocks noChangeAspect="1"/>
          </p:cNvPicPr>
          <p:nvPr/>
        </p:nvPicPr>
        <p:blipFill>
          <a:blip r:embed="rId4"/>
          <a:stretch>
            <a:fillRect/>
          </a:stretch>
        </p:blipFill>
        <p:spPr>
          <a:xfrm>
            <a:off x="8214785" y="3244012"/>
            <a:ext cx="3742842" cy="3248863"/>
          </a:xfrm>
          <a:prstGeom prst="rect">
            <a:avLst/>
          </a:prstGeom>
        </p:spPr>
      </p:pic>
    </p:spTree>
    <p:extLst>
      <p:ext uri="{BB962C8B-B14F-4D97-AF65-F5344CB8AC3E}">
        <p14:creationId xmlns:p14="http://schemas.microsoft.com/office/powerpoint/2010/main" val="29238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59467</TotalTime>
  <Words>2684</Words>
  <Application>Microsoft Macintosh PowerPoint</Application>
  <PresentationFormat>Widescreen</PresentationFormat>
  <Paragraphs>762</Paragraphs>
  <Slides>73</Slides>
  <Notes>12</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Forward Propagation (evaluate h(x ⃗))</vt:lpstr>
      <vt:lpstr>How to Learn NN From Data?</vt:lpstr>
      <vt:lpstr>Compute the Gradient ∇_W e_n (W)</vt:lpstr>
      <vt:lpstr>Backpropagation Algorithm</vt:lpstr>
      <vt:lpstr>Discussion</vt:lpstr>
      <vt:lpstr>Forward Propagation and Backpropagation</vt:lpstr>
      <vt:lpstr>Regularizations in Neural Networks</vt:lpstr>
      <vt:lpstr>Today’s Lecture</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PowerPoint Presentation</vt:lpstr>
      <vt:lpstr>What is “Deep” Learning</vt:lpstr>
      <vt:lpstr>Single Hidden-Layer Neural Network</vt:lpstr>
      <vt:lpstr>Single Hidden-Layer Neural Network</vt:lpstr>
      <vt:lpstr>Deep Neural Network</vt:lpstr>
      <vt:lpstr>Convolutional Neural Networks (CNN)</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Connection to Neural Networks</vt:lpstr>
      <vt:lpstr>Pooling Layers</vt:lpstr>
      <vt:lpstr>Convolutional Neural Networks (CNN)</vt:lpstr>
      <vt:lpstr>Another 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Autoencoders</vt:lpstr>
      <vt:lpstr>Autoencoders</vt:lpstr>
      <vt:lpstr>Autoencoders</vt:lpstr>
      <vt:lpstr>Autoencoder</vt:lpstr>
      <vt:lpstr>Cool Stuffs for Deep Learning</vt:lpstr>
      <vt:lpstr>Generative Adversarial Nets (GAN)</vt:lpstr>
      <vt:lpstr>PowerPoint Presentation</vt:lpstr>
      <vt:lpstr>Style Transfer </vt:lpstr>
      <vt:lpstr>Machine Learning Life Cycle</vt:lpstr>
      <vt:lpstr>Machine Learning Lifecycle</vt:lpstr>
      <vt:lpstr>Machine Learning Lifecycle</vt:lpstr>
      <vt:lpstr>Machine Learning Lifecycle</vt:lpstr>
      <vt:lpstr>Strategic Classification</vt:lpstr>
      <vt:lpstr>Supervised Learning</vt:lpstr>
      <vt:lpstr>Example: Spam Filter</vt:lpstr>
      <vt:lpstr>Example: Spam Filter</vt:lpstr>
      <vt:lpstr>Example: Spam Filter</vt:lpstr>
      <vt:lpstr>Social Program Eligibility [Camacho and Conover, 2012] </vt:lpstr>
      <vt:lpstr>PowerPoint Presentation</vt:lpstr>
      <vt:lpstr>PowerPoint Presentation</vt:lpstr>
      <vt:lpstr>Strategic Classification</vt:lpstr>
      <vt:lpstr>Machine Learning Lifecycle</vt:lpstr>
      <vt:lpstr>A Quick Flashback to RBF</vt:lpstr>
      <vt:lpstr>RBF Function</vt:lpstr>
      <vt:lpstr>More Discussion on RBF</vt:lpstr>
      <vt:lpstr>More Discussion on RBF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Ho, Chien-Ju</cp:lastModifiedBy>
  <cp:revision>5217</cp:revision>
  <cp:lastPrinted>2020-04-16T16:21:56Z</cp:lastPrinted>
  <dcterms:created xsi:type="dcterms:W3CDTF">2017-08-24T15:35:37Z</dcterms:created>
  <dcterms:modified xsi:type="dcterms:W3CDTF">2022-11-18T17:07:38Z</dcterms:modified>
</cp:coreProperties>
</file>